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3"/>
  </p:notesMasterIdLst>
  <p:sldIdLst>
    <p:sldId id="256" r:id="rId2"/>
    <p:sldId id="257" r:id="rId3"/>
    <p:sldId id="266" r:id="rId4"/>
    <p:sldId id="267" r:id="rId5"/>
    <p:sldId id="258" r:id="rId6"/>
    <p:sldId id="268" r:id="rId7"/>
    <p:sldId id="269" r:id="rId8"/>
    <p:sldId id="272" r:id="rId9"/>
    <p:sldId id="273" r:id="rId10"/>
    <p:sldId id="270" r:id="rId11"/>
    <p:sldId id="271" r:id="rId12"/>
    <p:sldId id="259" r:id="rId13"/>
    <p:sldId id="287" r:id="rId14"/>
    <p:sldId id="286" r:id="rId15"/>
    <p:sldId id="261" r:id="rId16"/>
    <p:sldId id="262" r:id="rId17"/>
    <p:sldId id="263" r:id="rId18"/>
    <p:sldId id="274" r:id="rId19"/>
    <p:sldId id="275" r:id="rId20"/>
    <p:sldId id="264" r:id="rId21"/>
    <p:sldId id="265" r:id="rId22"/>
    <p:sldId id="27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67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306FB4-1F2F-4BE1-83C4-EB5B044DE9AC}" type="datetimeFigureOut">
              <a:rPr lang="en-US" smtClean="0"/>
              <a:t>6/12/2015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5C582-F428-4949-852E-DA5C73345048}" type="slidenum">
              <a:rPr lang="en-AU" smtClean="0"/>
              <a:t>‹#›</a:t>
            </a:fld>
            <a:endParaRPr lang="en-AU"/>
          </a:p>
        </p:txBody>
      </p:sp>
    </p:spTree>
    <p:extLst>
      <p:ext uri="{BB962C8B-B14F-4D97-AF65-F5344CB8AC3E}">
        <p14:creationId xmlns:p14="http://schemas.microsoft.com/office/powerpoint/2010/main" val="2528734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Guild Prophets – official prophets</a:t>
            </a:r>
            <a:r>
              <a:rPr lang="en-US" baseline="0" dirty="0" smtClean="0"/>
              <a:t> generally placated the leaders of the time.</a:t>
            </a:r>
            <a:endParaRPr lang="en-AU" dirty="0"/>
          </a:p>
        </p:txBody>
      </p:sp>
      <p:sp>
        <p:nvSpPr>
          <p:cNvPr id="4" name="Slide Number Placeholder 3"/>
          <p:cNvSpPr>
            <a:spLocks noGrp="1"/>
          </p:cNvSpPr>
          <p:nvPr>
            <p:ph type="sldNum" sz="quarter" idx="10"/>
          </p:nvPr>
        </p:nvSpPr>
        <p:spPr/>
        <p:txBody>
          <a:bodyPr/>
          <a:lstStyle/>
          <a:p>
            <a:fld id="{8A05C582-F428-4949-852E-DA5C73345048}" type="slidenum">
              <a:rPr lang="en-AU" smtClean="0"/>
              <a:t>3</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Charismatic Prophets – speak out against the guild</a:t>
            </a:r>
            <a:r>
              <a:rPr lang="en-US" baseline="0" dirty="0" smtClean="0"/>
              <a:t> prophets for their exploitations.</a:t>
            </a:r>
            <a:endParaRPr lang="en-AU" dirty="0"/>
          </a:p>
        </p:txBody>
      </p:sp>
      <p:sp>
        <p:nvSpPr>
          <p:cNvPr id="4" name="Slide Number Placeholder 3"/>
          <p:cNvSpPr>
            <a:spLocks noGrp="1"/>
          </p:cNvSpPr>
          <p:nvPr>
            <p:ph type="sldNum" sz="quarter" idx="10"/>
          </p:nvPr>
        </p:nvSpPr>
        <p:spPr/>
        <p:txBody>
          <a:bodyPr/>
          <a:lstStyle/>
          <a:p>
            <a:fld id="{8A05C582-F428-4949-852E-DA5C73345048}" type="slidenum">
              <a:rPr lang="en-AU" smtClean="0"/>
              <a:t>4</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example of how the prophet Nathan uses a parable to confront King David about the gravity of what he had done by taking </a:t>
            </a:r>
            <a:r>
              <a:rPr lang="en-US" dirty="0" err="1" smtClean="0"/>
              <a:t>Betsheba</a:t>
            </a:r>
            <a:r>
              <a:rPr lang="en-US" dirty="0" smtClean="0"/>
              <a:t>.</a:t>
            </a:r>
            <a:endParaRPr lang="en-AU" dirty="0"/>
          </a:p>
        </p:txBody>
      </p:sp>
      <p:sp>
        <p:nvSpPr>
          <p:cNvPr id="4" name="Slide Number Placeholder 3"/>
          <p:cNvSpPr>
            <a:spLocks noGrp="1"/>
          </p:cNvSpPr>
          <p:nvPr>
            <p:ph type="sldNum" sz="quarter" idx="10"/>
          </p:nvPr>
        </p:nvSpPr>
        <p:spPr/>
        <p:txBody>
          <a:bodyPr/>
          <a:lstStyle/>
          <a:p>
            <a:fld id="{8A05C582-F428-4949-852E-DA5C73345048}" type="slidenum">
              <a:rPr lang="en-AU" smtClean="0"/>
              <a:t>13</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1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1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1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Tahoma" pitchFamily="34" charset="0"/>
              </a:endParaRPr>
            </a:p>
          </p:txBody>
        </p:sp>
        <p:sp>
          <p:nvSpPr>
            <p:cNvPr id="1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sp>
          <p:nvSpPr>
            <p:cNvPr id="1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1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sp>
          <p:nvSpPr>
            <p:cNvPr id="2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Tahoma" pitchFamily="34" charset="0"/>
              </a:endParaRPr>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Tahoma" pitchFamily="34" charset="0"/>
              </a:endParaRPr>
            </a:p>
          </p:txBody>
        </p:sp>
        <p:sp>
          <p:nvSpPr>
            <p:cNvPr id="3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3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Tahoma" pitchFamily="34" charset="0"/>
              </a:endParaRPr>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3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Tahoma" pitchFamily="34" charset="0"/>
              </a:endParaRPr>
            </a:p>
          </p:txBody>
        </p:sp>
        <p:sp>
          <p:nvSpPr>
            <p:cNvPr id="3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grpSp>
      <p:sp>
        <p:nvSpPr>
          <p:cNvPr id="75815"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AU"/>
              <a:t>Click to edit Master subtitle style</a:t>
            </a:r>
          </a:p>
        </p:txBody>
      </p:sp>
      <p:sp>
        <p:nvSpPr>
          <p:cNvPr id="75816"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AU"/>
              <a:t>Click to edit Master title style</a:t>
            </a:r>
          </a:p>
        </p:txBody>
      </p:sp>
      <p:sp>
        <p:nvSpPr>
          <p:cNvPr id="39" name="Rectangle 37"/>
          <p:cNvSpPr>
            <a:spLocks noGrp="1" noChangeArrowheads="1"/>
          </p:cNvSpPr>
          <p:nvPr>
            <p:ph type="dt" sz="half" idx="10"/>
          </p:nvPr>
        </p:nvSpPr>
        <p:spPr/>
        <p:txBody>
          <a:bodyPr/>
          <a:lstStyle>
            <a:lvl1pPr>
              <a:defRPr/>
            </a:lvl1pPr>
          </a:lstStyle>
          <a:p>
            <a:pPr>
              <a:defRPr/>
            </a:pPr>
            <a:fld id="{52A2105E-A8D8-47F2-839A-566638416C3C}" type="datetimeFigureOut">
              <a:rPr lang="en-US"/>
              <a:pPr>
                <a:defRPr/>
              </a:pPr>
              <a:t>6/12/2015</a:t>
            </a:fld>
            <a:endParaRPr lang="en-AU"/>
          </a:p>
        </p:txBody>
      </p:sp>
      <p:sp>
        <p:nvSpPr>
          <p:cNvPr id="40" name="Rectangle 38"/>
          <p:cNvSpPr>
            <a:spLocks noGrp="1" noChangeArrowheads="1"/>
          </p:cNvSpPr>
          <p:nvPr>
            <p:ph type="ftr" sz="quarter" idx="11"/>
          </p:nvPr>
        </p:nvSpPr>
        <p:spPr/>
        <p:txBody>
          <a:bodyPr/>
          <a:lstStyle>
            <a:lvl1pPr>
              <a:defRPr/>
            </a:lvl1pPr>
          </a:lstStyle>
          <a:p>
            <a:pPr>
              <a:defRPr/>
            </a:pPr>
            <a:endParaRPr lang="en-AU"/>
          </a:p>
        </p:txBody>
      </p:sp>
      <p:sp>
        <p:nvSpPr>
          <p:cNvPr id="41" name="Rectangle 41"/>
          <p:cNvSpPr>
            <a:spLocks noGrp="1" noChangeArrowheads="1"/>
          </p:cNvSpPr>
          <p:nvPr>
            <p:ph type="sldNum" sz="quarter" idx="12"/>
          </p:nvPr>
        </p:nvSpPr>
        <p:spPr/>
        <p:txBody>
          <a:bodyPr/>
          <a:lstStyle>
            <a:lvl1pPr>
              <a:defRPr/>
            </a:lvl1pPr>
          </a:lstStyle>
          <a:p>
            <a:pPr>
              <a:defRPr/>
            </a:pPr>
            <a:fld id="{8F36F4D3-3AB9-4DBB-8346-03D4B4AFA9AF}"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CC1F6B03-D267-4D16-A29E-16C1A182E600}" type="datetimeFigureOut">
              <a:rPr lang="en-US"/>
              <a:pPr>
                <a:defRPr/>
              </a:pPr>
              <a:t>6/12/2015</a:t>
            </a:fld>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9380ECA9-20BA-43A2-8511-54FED86914B7}"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761DAEE4-6BAD-424B-AAB0-34A19A1DFBA6}" type="datetimeFigureOut">
              <a:rPr lang="en-US"/>
              <a:pPr>
                <a:defRPr/>
              </a:pPr>
              <a:t>6/12/2015</a:t>
            </a:fld>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2BCD2A6B-241C-4099-BE6F-6CC2F5215724}" type="slidenum">
              <a:rPr lang="en-AU"/>
              <a:pPr>
                <a:defRPr/>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30725"/>
          </a:xfrm>
        </p:spPr>
        <p:txBody>
          <a:bodyPr/>
          <a:lstStyle/>
          <a:p>
            <a:pPr lvl="0"/>
            <a:endParaRPr lang="en-US" noProof="0"/>
          </a:p>
        </p:txBody>
      </p:sp>
      <p:sp>
        <p:nvSpPr>
          <p:cNvPr id="5" name="Rectangle 39"/>
          <p:cNvSpPr>
            <a:spLocks noGrp="1" noChangeArrowheads="1"/>
          </p:cNvSpPr>
          <p:nvPr>
            <p:ph type="dt" sz="half" idx="10"/>
          </p:nvPr>
        </p:nvSpPr>
        <p:spPr>
          <a:ln/>
        </p:spPr>
        <p:txBody>
          <a:bodyPr/>
          <a:lstStyle>
            <a:lvl1pPr>
              <a:defRPr/>
            </a:lvl1pPr>
          </a:lstStyle>
          <a:p>
            <a:pPr>
              <a:defRPr/>
            </a:pPr>
            <a:fld id="{7D0C7C09-A162-4041-96A9-B4411624125E}"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D6E82450-FEF5-42BA-9083-7A651880DCDD}" type="slidenum">
              <a:rPr lang="en-AU"/>
              <a:pPr>
                <a:defRPr/>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fld id="{E2B3C1E9-05DA-4D45-8833-D4425C9FAE06}"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F22E6AE0-B424-4A5A-97E2-BD186A3572DF}" type="slidenum">
              <a:rPr lang="en-AU"/>
              <a:pPr>
                <a:defRPr/>
              </a:pPr>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fld id="{B7E96985-BFB6-4B0C-8457-96F44913622E}"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A2C6EF55-CA0B-4CC8-AA10-ECEA14D5C4ED}"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9"/>
          <p:cNvSpPr>
            <a:spLocks noGrp="1" noChangeArrowheads="1"/>
          </p:cNvSpPr>
          <p:nvPr>
            <p:ph type="dt" sz="half" idx="10"/>
          </p:nvPr>
        </p:nvSpPr>
        <p:spPr>
          <a:ln/>
        </p:spPr>
        <p:txBody>
          <a:bodyPr/>
          <a:lstStyle>
            <a:lvl1pPr>
              <a:defRPr/>
            </a:lvl1pPr>
          </a:lstStyle>
          <a:p>
            <a:pPr>
              <a:defRPr/>
            </a:pPr>
            <a:fld id="{25979FED-961E-4E83-A81A-FAECE11430E7}" type="datetimeFigureOut">
              <a:rPr lang="en-US"/>
              <a:pPr>
                <a:defRPr/>
              </a:pPr>
              <a:t>6/12/2015</a:t>
            </a:fld>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3977E226-8E32-4D21-99A4-EC4D476F8561}"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fld id="{511F5516-5BE6-402D-BA3B-D16041B12FC2}" type="datetimeFigureOut">
              <a:rPr lang="en-US"/>
              <a:pPr>
                <a:defRPr/>
              </a:pPr>
              <a:t>6/12/2015</a:t>
            </a:fld>
            <a:endParaRPr lang="en-AU"/>
          </a:p>
        </p:txBody>
      </p:sp>
      <p:sp>
        <p:nvSpPr>
          <p:cNvPr id="5" name="Rectangle 40"/>
          <p:cNvSpPr>
            <a:spLocks noGrp="1" noChangeArrowheads="1"/>
          </p:cNvSpPr>
          <p:nvPr>
            <p:ph type="ftr" sz="quarter" idx="11"/>
          </p:nvPr>
        </p:nvSpPr>
        <p:spPr>
          <a:ln/>
        </p:spPr>
        <p:txBody>
          <a:bodyPr/>
          <a:lstStyle>
            <a:lvl1pPr>
              <a:defRPr/>
            </a:lvl1pPr>
          </a:lstStyle>
          <a:p>
            <a:pPr>
              <a:defRPr/>
            </a:pPr>
            <a:endParaRPr lang="en-AU"/>
          </a:p>
        </p:txBody>
      </p:sp>
      <p:sp>
        <p:nvSpPr>
          <p:cNvPr id="6" name="Rectangle 41"/>
          <p:cNvSpPr>
            <a:spLocks noGrp="1" noChangeArrowheads="1"/>
          </p:cNvSpPr>
          <p:nvPr>
            <p:ph type="sldNum" sz="quarter" idx="12"/>
          </p:nvPr>
        </p:nvSpPr>
        <p:spPr>
          <a:ln/>
        </p:spPr>
        <p:txBody>
          <a:bodyPr/>
          <a:lstStyle>
            <a:lvl1pPr>
              <a:defRPr/>
            </a:lvl1pPr>
          </a:lstStyle>
          <a:p>
            <a:pPr>
              <a:defRPr/>
            </a:pPr>
            <a:fld id="{E389D850-5C9B-4F9B-AB3B-4B20A8A4A1C1}"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9"/>
          <p:cNvSpPr>
            <a:spLocks noGrp="1" noChangeArrowheads="1"/>
          </p:cNvSpPr>
          <p:nvPr>
            <p:ph type="dt" sz="half" idx="10"/>
          </p:nvPr>
        </p:nvSpPr>
        <p:spPr>
          <a:ln/>
        </p:spPr>
        <p:txBody>
          <a:bodyPr/>
          <a:lstStyle>
            <a:lvl1pPr>
              <a:defRPr/>
            </a:lvl1pPr>
          </a:lstStyle>
          <a:p>
            <a:pPr>
              <a:defRPr/>
            </a:pPr>
            <a:fld id="{7D7220FF-22DD-4670-B31C-43A2C3B69AD4}"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A6B46F9D-757B-4309-A243-0DBF73F46E9F}"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9"/>
          <p:cNvSpPr>
            <a:spLocks noGrp="1" noChangeArrowheads="1"/>
          </p:cNvSpPr>
          <p:nvPr>
            <p:ph type="dt" sz="half" idx="10"/>
          </p:nvPr>
        </p:nvSpPr>
        <p:spPr>
          <a:ln/>
        </p:spPr>
        <p:txBody>
          <a:bodyPr/>
          <a:lstStyle>
            <a:lvl1pPr>
              <a:defRPr/>
            </a:lvl1pPr>
          </a:lstStyle>
          <a:p>
            <a:pPr>
              <a:defRPr/>
            </a:pPr>
            <a:fld id="{61658FFE-4A5E-4237-8A85-524A3E92FFB3}" type="datetimeFigureOut">
              <a:rPr lang="en-US"/>
              <a:pPr>
                <a:defRPr/>
              </a:pPr>
              <a:t>6/12/2015</a:t>
            </a:fld>
            <a:endParaRPr lang="en-AU"/>
          </a:p>
        </p:txBody>
      </p:sp>
      <p:sp>
        <p:nvSpPr>
          <p:cNvPr id="8" name="Rectangle 40"/>
          <p:cNvSpPr>
            <a:spLocks noGrp="1" noChangeArrowheads="1"/>
          </p:cNvSpPr>
          <p:nvPr>
            <p:ph type="ftr" sz="quarter" idx="11"/>
          </p:nvPr>
        </p:nvSpPr>
        <p:spPr>
          <a:ln/>
        </p:spPr>
        <p:txBody>
          <a:bodyPr/>
          <a:lstStyle>
            <a:lvl1pPr>
              <a:defRPr/>
            </a:lvl1pPr>
          </a:lstStyle>
          <a:p>
            <a:pPr>
              <a:defRPr/>
            </a:pPr>
            <a:endParaRPr lang="en-AU"/>
          </a:p>
        </p:txBody>
      </p:sp>
      <p:sp>
        <p:nvSpPr>
          <p:cNvPr id="9" name="Rectangle 41"/>
          <p:cNvSpPr>
            <a:spLocks noGrp="1" noChangeArrowheads="1"/>
          </p:cNvSpPr>
          <p:nvPr>
            <p:ph type="sldNum" sz="quarter" idx="12"/>
          </p:nvPr>
        </p:nvSpPr>
        <p:spPr>
          <a:ln/>
        </p:spPr>
        <p:txBody>
          <a:bodyPr/>
          <a:lstStyle>
            <a:lvl1pPr>
              <a:defRPr/>
            </a:lvl1pPr>
          </a:lstStyle>
          <a:p>
            <a:pPr>
              <a:defRPr/>
            </a:pPr>
            <a:fld id="{2FE1C89E-F32B-405C-9904-5853112DAFA6}"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9"/>
          <p:cNvSpPr>
            <a:spLocks noGrp="1" noChangeArrowheads="1"/>
          </p:cNvSpPr>
          <p:nvPr>
            <p:ph type="dt" sz="half" idx="10"/>
          </p:nvPr>
        </p:nvSpPr>
        <p:spPr>
          <a:ln/>
        </p:spPr>
        <p:txBody>
          <a:bodyPr/>
          <a:lstStyle>
            <a:lvl1pPr>
              <a:defRPr/>
            </a:lvl1pPr>
          </a:lstStyle>
          <a:p>
            <a:pPr>
              <a:defRPr/>
            </a:pPr>
            <a:fld id="{B13B4F6B-4043-448B-8D64-F613039D6B39}" type="datetimeFigureOut">
              <a:rPr lang="en-US"/>
              <a:pPr>
                <a:defRPr/>
              </a:pPr>
              <a:t>6/12/2015</a:t>
            </a:fld>
            <a:endParaRPr lang="en-AU"/>
          </a:p>
        </p:txBody>
      </p:sp>
      <p:sp>
        <p:nvSpPr>
          <p:cNvPr id="4" name="Rectangle 40"/>
          <p:cNvSpPr>
            <a:spLocks noGrp="1" noChangeArrowheads="1"/>
          </p:cNvSpPr>
          <p:nvPr>
            <p:ph type="ftr" sz="quarter" idx="11"/>
          </p:nvPr>
        </p:nvSpPr>
        <p:spPr>
          <a:ln/>
        </p:spPr>
        <p:txBody>
          <a:bodyPr/>
          <a:lstStyle>
            <a:lvl1pPr>
              <a:defRPr/>
            </a:lvl1pPr>
          </a:lstStyle>
          <a:p>
            <a:pPr>
              <a:defRPr/>
            </a:pPr>
            <a:endParaRPr lang="en-AU"/>
          </a:p>
        </p:txBody>
      </p:sp>
      <p:sp>
        <p:nvSpPr>
          <p:cNvPr id="5" name="Rectangle 41"/>
          <p:cNvSpPr>
            <a:spLocks noGrp="1" noChangeArrowheads="1"/>
          </p:cNvSpPr>
          <p:nvPr>
            <p:ph type="sldNum" sz="quarter" idx="12"/>
          </p:nvPr>
        </p:nvSpPr>
        <p:spPr>
          <a:ln/>
        </p:spPr>
        <p:txBody>
          <a:bodyPr/>
          <a:lstStyle>
            <a:lvl1pPr>
              <a:defRPr/>
            </a:lvl1pPr>
          </a:lstStyle>
          <a:p>
            <a:pPr>
              <a:defRPr/>
            </a:pPr>
            <a:fld id="{58ED606E-D3EB-44E3-9AC6-F1DDD6A1462C}"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fld id="{F1942217-11EB-46B1-A6D0-A3737EFFF087}" type="datetimeFigureOut">
              <a:rPr lang="en-US"/>
              <a:pPr>
                <a:defRPr/>
              </a:pPr>
              <a:t>6/12/2015</a:t>
            </a:fld>
            <a:endParaRPr lang="en-AU"/>
          </a:p>
        </p:txBody>
      </p:sp>
      <p:sp>
        <p:nvSpPr>
          <p:cNvPr id="3" name="Rectangle 40"/>
          <p:cNvSpPr>
            <a:spLocks noGrp="1" noChangeArrowheads="1"/>
          </p:cNvSpPr>
          <p:nvPr>
            <p:ph type="ftr" sz="quarter" idx="11"/>
          </p:nvPr>
        </p:nvSpPr>
        <p:spPr>
          <a:ln/>
        </p:spPr>
        <p:txBody>
          <a:bodyPr/>
          <a:lstStyle>
            <a:lvl1pPr>
              <a:defRPr/>
            </a:lvl1pPr>
          </a:lstStyle>
          <a:p>
            <a:pPr>
              <a:defRPr/>
            </a:pPr>
            <a:endParaRPr lang="en-AU"/>
          </a:p>
        </p:txBody>
      </p:sp>
      <p:sp>
        <p:nvSpPr>
          <p:cNvPr id="4" name="Rectangle 41"/>
          <p:cNvSpPr>
            <a:spLocks noGrp="1" noChangeArrowheads="1"/>
          </p:cNvSpPr>
          <p:nvPr>
            <p:ph type="sldNum" sz="quarter" idx="12"/>
          </p:nvPr>
        </p:nvSpPr>
        <p:spPr>
          <a:ln/>
        </p:spPr>
        <p:txBody>
          <a:bodyPr/>
          <a:lstStyle>
            <a:lvl1pPr>
              <a:defRPr/>
            </a:lvl1pPr>
          </a:lstStyle>
          <a:p>
            <a:pPr>
              <a:defRPr/>
            </a:pPr>
            <a:fld id="{D7EC419C-F7D7-4421-8E31-8412B24CE0BD}"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FDC47C02-0378-4F9B-9FFA-5B77A2A016FD}"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19A16926-4DBD-45A3-B4C1-89495B8C4326}"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fld id="{1007925F-DE56-457A-B3B2-F20C1DE5A313}" type="datetimeFigureOut">
              <a:rPr lang="en-US"/>
              <a:pPr>
                <a:defRPr/>
              </a:pPr>
              <a:t>6/12/2015</a:t>
            </a:fld>
            <a:endParaRPr lang="en-AU"/>
          </a:p>
        </p:txBody>
      </p:sp>
      <p:sp>
        <p:nvSpPr>
          <p:cNvPr id="6" name="Rectangle 40"/>
          <p:cNvSpPr>
            <a:spLocks noGrp="1" noChangeArrowheads="1"/>
          </p:cNvSpPr>
          <p:nvPr>
            <p:ph type="ftr" sz="quarter" idx="11"/>
          </p:nvPr>
        </p:nvSpPr>
        <p:spPr>
          <a:ln/>
        </p:spPr>
        <p:txBody>
          <a:bodyPr/>
          <a:lstStyle>
            <a:lvl1pPr>
              <a:defRPr/>
            </a:lvl1pPr>
          </a:lstStyle>
          <a:p>
            <a:pPr>
              <a:defRPr/>
            </a:pPr>
            <a:endParaRPr lang="en-AU"/>
          </a:p>
        </p:txBody>
      </p:sp>
      <p:sp>
        <p:nvSpPr>
          <p:cNvPr id="7" name="Rectangle 41"/>
          <p:cNvSpPr>
            <a:spLocks noGrp="1" noChangeArrowheads="1"/>
          </p:cNvSpPr>
          <p:nvPr>
            <p:ph type="sldNum" sz="quarter" idx="12"/>
          </p:nvPr>
        </p:nvSpPr>
        <p:spPr>
          <a:ln/>
        </p:spPr>
        <p:txBody>
          <a:bodyPr/>
          <a:lstStyle>
            <a:lvl1pPr>
              <a:defRPr/>
            </a:lvl1pPr>
          </a:lstStyle>
          <a:p>
            <a:pPr>
              <a:defRPr/>
            </a:pPr>
            <a:fld id="{04EFA638-6EAC-4282-B78C-53B650D2F8A8}"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74755"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56"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74757"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58"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59"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60"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61"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62"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63"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64"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65"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66"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pPr>
                <a:defRPr/>
              </a:pPr>
              <a:endParaRPr lang="en-US">
                <a:latin typeface="Tahoma" pitchFamily="34" charset="0"/>
              </a:endParaRPr>
            </a:p>
          </p:txBody>
        </p:sp>
        <p:sp>
          <p:nvSpPr>
            <p:cNvPr id="74767"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sp>
          <p:nvSpPr>
            <p:cNvPr id="74768"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69"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0"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1"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2"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3"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4"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5"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sp>
          <p:nvSpPr>
            <p:cNvPr id="74776"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7"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8"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79"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pPr>
                <a:defRPr/>
              </a:pPr>
              <a:endParaRPr lang="en-US">
                <a:latin typeface="Tahoma" pitchFamily="34" charset="0"/>
              </a:endParaRPr>
            </a:p>
          </p:txBody>
        </p:sp>
        <p:sp>
          <p:nvSpPr>
            <p:cNvPr id="74780"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74781"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pPr>
                <a:defRPr/>
              </a:pPr>
              <a:endParaRPr lang="en-US">
                <a:latin typeface="Tahoma" pitchFamily="34" charset="0"/>
              </a:endParaRPr>
            </a:p>
          </p:txBody>
        </p:sp>
        <p:sp>
          <p:nvSpPr>
            <p:cNvPr id="74782"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83"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pPr>
                <a:defRPr/>
              </a:pPr>
              <a:endParaRPr lang="en-US">
                <a:latin typeface="Tahoma" pitchFamily="34" charset="0"/>
              </a:endParaRPr>
            </a:p>
          </p:txBody>
        </p:sp>
        <p:sp>
          <p:nvSpPr>
            <p:cNvPr id="74784"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pPr>
                <a:defRPr/>
              </a:pPr>
              <a:endParaRPr lang="en-US">
                <a:latin typeface="Tahoma" pitchFamily="34" charset="0"/>
              </a:endParaRPr>
            </a:p>
          </p:txBody>
        </p:sp>
        <p:sp>
          <p:nvSpPr>
            <p:cNvPr id="74785"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pPr>
                <a:defRPr/>
              </a:pPr>
              <a:endParaRPr lang="en-US">
                <a:latin typeface="Tahoma" pitchFamily="34" charset="0"/>
              </a:endParaRPr>
            </a:p>
          </p:txBody>
        </p:sp>
        <p:sp>
          <p:nvSpPr>
            <p:cNvPr id="74786"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pPr>
                <a:defRPr/>
              </a:pPr>
              <a:endParaRPr lang="en-US">
                <a:latin typeface="Tahoma" pitchFamily="34" charset="0"/>
              </a:endParaRPr>
            </a:p>
          </p:txBody>
        </p:sp>
        <p:sp>
          <p:nvSpPr>
            <p:cNvPr id="74787"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latin typeface="Tahoma" pitchFamily="34" charset="0"/>
              </a:endParaRPr>
            </a:p>
          </p:txBody>
        </p:sp>
        <p:sp>
          <p:nvSpPr>
            <p:cNvPr id="74788"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pPr>
                <a:defRPr/>
              </a:pPr>
              <a:endParaRPr lang="en-US">
                <a:latin typeface="Tahoma" pitchFamily="34" charset="0"/>
              </a:endParaRPr>
            </a:p>
          </p:txBody>
        </p:sp>
      </p:grpSp>
      <p:sp>
        <p:nvSpPr>
          <p:cNvPr id="74789"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74790"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4791"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ahoma" pitchFamily="34" charset="0"/>
              </a:defRPr>
            </a:lvl1pPr>
          </a:lstStyle>
          <a:p>
            <a:pPr>
              <a:defRPr/>
            </a:pPr>
            <a:fld id="{D87BB778-2D5E-4C09-B16F-0B47C8770537}" type="datetimeFigureOut">
              <a:rPr lang="en-US"/>
              <a:pPr>
                <a:defRPr/>
              </a:pPr>
              <a:t>6/12/2015</a:t>
            </a:fld>
            <a:endParaRPr lang="en-AU"/>
          </a:p>
        </p:txBody>
      </p:sp>
      <p:sp>
        <p:nvSpPr>
          <p:cNvPr id="74792"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Tahoma" pitchFamily="34" charset="0"/>
              </a:defRPr>
            </a:lvl1pPr>
          </a:lstStyle>
          <a:p>
            <a:pPr>
              <a:defRPr/>
            </a:pPr>
            <a:endParaRPr lang="en-AU"/>
          </a:p>
        </p:txBody>
      </p:sp>
      <p:sp>
        <p:nvSpPr>
          <p:cNvPr id="74793"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ahoma" pitchFamily="34" charset="0"/>
              </a:defRPr>
            </a:lvl1pPr>
          </a:lstStyle>
          <a:p>
            <a:pPr>
              <a:defRPr/>
            </a:pPr>
            <a:fld id="{FB591739-6F04-406E-ABD5-04FC39FE388C}" type="slidenum">
              <a:rPr lang="en-AU"/>
              <a:pPr>
                <a:defRPr/>
              </a:pPr>
              <a:t>‹#›</a:t>
            </a:fld>
            <a:endParaRPr lang="en-AU"/>
          </a:p>
        </p:txBody>
      </p:sp>
    </p:spTree>
  </p:cSld>
  <p:clrMap bg1="dk2" tx1="lt1" bg2="dk1" tx2="lt2" accent1="accent1" accent2="accent2" accent3="accent3" accent4="accent4" accent5="accent5" accent6="accent6" hlink="hlink" folHlink="folHlink"/>
  <p:sldLayoutIdLst>
    <p:sldLayoutId id="2147483684" r:id="rId1"/>
    <p:sldLayoutId id="2147483683" r:id="rId2"/>
    <p:sldLayoutId id="2147483682"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 id="2147483673" r:id="rId12"/>
    <p:sldLayoutId id="2147483672" r:id="rId13"/>
    <p:sldLayoutId id="2147483671"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4789"/>
                                        </p:tgtEl>
                                        <p:attrNameLst>
                                          <p:attrName>style.visibility</p:attrName>
                                        </p:attrNameLst>
                                      </p:cBhvr>
                                      <p:to>
                                        <p:strVal val="visible"/>
                                      </p:to>
                                    </p:set>
                                    <p:animEffect transition="in" filter="fade">
                                      <p:cBhvr>
                                        <p:cTn id="7" dur="2000"/>
                                        <p:tgtEl>
                                          <p:spTgt spid="7478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4790">
                                            <p:txEl>
                                              <p:pRg st="0" end="0"/>
                                            </p:txEl>
                                          </p:spTgt>
                                        </p:tgtEl>
                                        <p:attrNameLst>
                                          <p:attrName>style.visibility</p:attrName>
                                        </p:attrNameLst>
                                      </p:cBhvr>
                                      <p:to>
                                        <p:strVal val="visible"/>
                                      </p:to>
                                    </p:set>
                                    <p:animEffect transition="in" filter="fade">
                                      <p:cBhvr>
                                        <p:cTn id="12" dur="2000"/>
                                        <p:tgtEl>
                                          <p:spTgt spid="74790">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4790">
                                            <p:txEl>
                                              <p:pRg st="1" end="1"/>
                                            </p:txEl>
                                          </p:spTgt>
                                        </p:tgtEl>
                                        <p:attrNameLst>
                                          <p:attrName>style.visibility</p:attrName>
                                        </p:attrNameLst>
                                      </p:cBhvr>
                                      <p:to>
                                        <p:strVal val="visible"/>
                                      </p:to>
                                    </p:set>
                                    <p:animEffect transition="in" filter="fade">
                                      <p:cBhvr>
                                        <p:cTn id="15" dur="2000"/>
                                        <p:tgtEl>
                                          <p:spTgt spid="74790">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4790">
                                            <p:txEl>
                                              <p:pRg st="2" end="2"/>
                                            </p:txEl>
                                          </p:spTgt>
                                        </p:tgtEl>
                                        <p:attrNameLst>
                                          <p:attrName>style.visibility</p:attrName>
                                        </p:attrNameLst>
                                      </p:cBhvr>
                                      <p:to>
                                        <p:strVal val="visible"/>
                                      </p:to>
                                    </p:set>
                                    <p:animEffect transition="in" filter="fade">
                                      <p:cBhvr>
                                        <p:cTn id="18" dur="2000"/>
                                        <p:tgtEl>
                                          <p:spTgt spid="74790">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4790">
                                            <p:txEl>
                                              <p:pRg st="3" end="3"/>
                                            </p:txEl>
                                          </p:spTgt>
                                        </p:tgtEl>
                                        <p:attrNameLst>
                                          <p:attrName>style.visibility</p:attrName>
                                        </p:attrNameLst>
                                      </p:cBhvr>
                                      <p:to>
                                        <p:strVal val="visible"/>
                                      </p:to>
                                    </p:set>
                                    <p:animEffect transition="in" filter="fade">
                                      <p:cBhvr>
                                        <p:cTn id="21" dur="2000"/>
                                        <p:tgtEl>
                                          <p:spTgt spid="74790">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4790">
                                            <p:txEl>
                                              <p:pRg st="4" end="4"/>
                                            </p:txEl>
                                          </p:spTgt>
                                        </p:tgtEl>
                                        <p:attrNameLst>
                                          <p:attrName>style.visibility</p:attrName>
                                        </p:attrNameLst>
                                      </p:cBhvr>
                                      <p:to>
                                        <p:strVal val="visible"/>
                                      </p:to>
                                    </p:set>
                                    <p:animEffect transition="in" filter="fade">
                                      <p:cBhvr>
                                        <p:cTn id="24" dur="2000"/>
                                        <p:tgtEl>
                                          <p:spTgt spid="747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9" grpId="0"/>
      <p:bldP spid="74790" grpId="0" build="p">
        <p:tmplLst>
          <p:tmpl lvl="1">
            <p:tnLst>
              <p:par>
                <p:cTn presetID="10" presetClass="entr" presetSubtype="0" fill="hold" nodeType="clickEffect">
                  <p:stCondLst>
                    <p:cond delay="0"/>
                  </p:stCondLst>
                  <p:childTnLst>
                    <p:set>
                      <p:cBhvr>
                        <p:cTn dur="1" fill="hold">
                          <p:stCondLst>
                            <p:cond delay="0"/>
                          </p:stCondLst>
                        </p:cTn>
                        <p:tgtEl>
                          <p:spTgt spid="74790"/>
                        </p:tgtEl>
                        <p:attrNameLst>
                          <p:attrName>style.visibility</p:attrName>
                        </p:attrNameLst>
                      </p:cBhvr>
                      <p:to>
                        <p:strVal val="visible"/>
                      </p:to>
                    </p:set>
                    <p:animEffect transition="in" filter="fade">
                      <p:cBhvr>
                        <p:cTn dur="2000"/>
                        <p:tgtEl>
                          <p:spTgt spid="74790"/>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74790"/>
                        </p:tgtEl>
                        <p:attrNameLst>
                          <p:attrName>style.visibility</p:attrName>
                        </p:attrNameLst>
                      </p:cBhvr>
                      <p:to>
                        <p:strVal val="visible"/>
                      </p:to>
                    </p:set>
                    <p:animEffect transition="in" filter="fade">
                      <p:cBhvr>
                        <p:cTn dur="2000"/>
                        <p:tgtEl>
                          <p:spTgt spid="74790"/>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74790"/>
                        </p:tgtEl>
                        <p:attrNameLst>
                          <p:attrName>style.visibility</p:attrName>
                        </p:attrNameLst>
                      </p:cBhvr>
                      <p:to>
                        <p:strVal val="visible"/>
                      </p:to>
                    </p:set>
                    <p:animEffect transition="in" filter="fade">
                      <p:cBhvr>
                        <p:cTn dur="2000"/>
                        <p:tgtEl>
                          <p:spTgt spid="74790"/>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74790"/>
                        </p:tgtEl>
                        <p:attrNameLst>
                          <p:attrName>style.visibility</p:attrName>
                        </p:attrNameLst>
                      </p:cBhvr>
                      <p:to>
                        <p:strVal val="visible"/>
                      </p:to>
                    </p:set>
                    <p:animEffect transition="in" filter="fade">
                      <p:cBhvr>
                        <p:cTn dur="2000"/>
                        <p:tgtEl>
                          <p:spTgt spid="74790"/>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74790"/>
                        </p:tgtEl>
                        <p:attrNameLst>
                          <p:attrName>style.visibility</p:attrName>
                        </p:attrNameLst>
                      </p:cBhvr>
                      <p:to>
                        <p:strVal val="visible"/>
                      </p:to>
                    </p:set>
                    <p:animEffect transition="in" filter="fade">
                      <p:cBhvr>
                        <p:cTn dur="2000"/>
                        <p:tgtEl>
                          <p:spTgt spid="74790"/>
                        </p:tgtEl>
                      </p:cBhvr>
                    </p:animEffect>
                  </p:childTnLst>
                </p:cTn>
              </p:par>
            </p:tnLst>
          </p:tmpl>
        </p:tmplLst>
      </p:bldP>
    </p:bld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685800" y="2130425"/>
            <a:ext cx="7772400" cy="1470025"/>
          </a:xfrm>
        </p:spPr>
        <p:txBody>
          <a:bodyPr/>
          <a:lstStyle/>
          <a:p>
            <a:pPr eaLnBrk="1" hangingPunct="1">
              <a:defRPr/>
            </a:pPr>
            <a:r>
              <a:rPr lang="en-US" sz="5400"/>
              <a:t>The Prophets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fade">
                                      <p:cBhvr>
                                        <p:cTn id="7" dur="2000"/>
                                        <p:tgtEl>
                                          <p:spTgt spid="133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AU"/>
              <a:t>They are:</a:t>
            </a:r>
          </a:p>
        </p:txBody>
      </p:sp>
      <p:sp>
        <p:nvSpPr>
          <p:cNvPr id="31747" name="Rectangle 3"/>
          <p:cNvSpPr>
            <a:spLocks noGrp="1" noChangeArrowheads="1"/>
          </p:cNvSpPr>
          <p:nvPr>
            <p:ph type="body" sz="half" idx="2"/>
          </p:nvPr>
        </p:nvSpPr>
        <p:spPr/>
        <p:txBody>
          <a:bodyPr/>
          <a:lstStyle/>
          <a:p>
            <a:pPr eaLnBrk="1" hangingPunct="1">
              <a:buFont typeface="Wingdings" pitchFamily="2" charset="2"/>
              <a:buChar char="Y"/>
              <a:defRPr/>
            </a:pPr>
            <a:r>
              <a:rPr lang="en-AU" sz="2800"/>
              <a:t>Custodians of the covenant</a:t>
            </a:r>
          </a:p>
          <a:p>
            <a:pPr eaLnBrk="1" hangingPunct="1">
              <a:buFont typeface="Wingdings" pitchFamily="2" charset="2"/>
              <a:buChar char="Y"/>
              <a:defRPr/>
            </a:pPr>
            <a:r>
              <a:rPr lang="en-AU" sz="2800"/>
              <a:t>Continually called the people back to fidelity to YHWH</a:t>
            </a:r>
          </a:p>
          <a:p>
            <a:pPr eaLnBrk="1" hangingPunct="1">
              <a:buFont typeface="Wingdings" pitchFamily="2" charset="2"/>
              <a:buChar char="Y"/>
              <a:defRPr/>
            </a:pPr>
            <a:r>
              <a:rPr lang="en-AU" sz="2800"/>
              <a:t>Often challenged the King and the bureaucracy – the status quo.</a:t>
            </a:r>
          </a:p>
        </p:txBody>
      </p:sp>
      <p:pic>
        <p:nvPicPr>
          <p:cNvPr id="8205" name="Picture 13" descr="prophet_actor2"/>
          <p:cNvPicPr>
            <a:picLocks noGrp="1" noChangeAspect="1" noChangeArrowheads="1"/>
          </p:cNvPicPr>
          <p:nvPr>
            <p:ph sz="half" idx="1"/>
          </p:nvPr>
        </p:nvPicPr>
        <p:blipFill>
          <a:blip r:embed="rId2"/>
          <a:srcRect/>
          <a:stretch>
            <a:fillRect/>
          </a:stretch>
        </p:blipFill>
        <p:spPr>
          <a:xfrm>
            <a:off x="457200" y="2254250"/>
            <a:ext cx="4038600" cy="32226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8205"/>
                                        </p:tgtEl>
                                        <p:attrNameLst>
                                          <p:attrName>style.visibility</p:attrName>
                                        </p:attrNameLst>
                                      </p:cBhvr>
                                      <p:to>
                                        <p:strVal val="visible"/>
                                      </p:to>
                                    </p:set>
                                    <p:animEffect transition="in" filter="randombar(horizontal)">
                                      <p:cBhvr>
                                        <p:cTn id="7" dur="500"/>
                                        <p:tgtEl>
                                          <p:spTgt spid="82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AU"/>
              <a:t>The prophetic mission:</a:t>
            </a:r>
          </a:p>
        </p:txBody>
      </p:sp>
      <p:sp>
        <p:nvSpPr>
          <p:cNvPr id="33795" name="Rectangle 3"/>
          <p:cNvSpPr>
            <a:spLocks noGrp="1" noChangeArrowheads="1"/>
          </p:cNvSpPr>
          <p:nvPr>
            <p:ph type="body" idx="1"/>
          </p:nvPr>
        </p:nvSpPr>
        <p:spPr/>
        <p:txBody>
          <a:bodyPr/>
          <a:lstStyle/>
          <a:p>
            <a:pPr eaLnBrk="1" hangingPunct="1">
              <a:buFont typeface="Wingdings" pitchFamily="2" charset="2"/>
              <a:buChar char="Y"/>
              <a:defRPr/>
            </a:pPr>
            <a:r>
              <a:rPr lang="en-AU"/>
              <a:t>To challenge covenant violators, and</a:t>
            </a:r>
          </a:p>
          <a:p>
            <a:pPr eaLnBrk="1" hangingPunct="1">
              <a:buFont typeface="Wingdings" pitchFamily="2" charset="2"/>
              <a:buChar char="Y"/>
              <a:defRPr/>
            </a:pPr>
            <a:r>
              <a:rPr lang="en-AU"/>
              <a:t>Nurture faith</a:t>
            </a:r>
          </a:p>
          <a:p>
            <a:pPr eaLnBrk="1" hangingPunct="1">
              <a:buFont typeface="Wingdings" pitchFamily="2" charset="2"/>
              <a:buNone/>
              <a:defRPr/>
            </a:pPr>
            <a:r>
              <a:rPr lang="en-US" sz="2400"/>
              <a:t>	10 See, today I appoint you over nations and over kingdoms,</a:t>
            </a:r>
          </a:p>
          <a:p>
            <a:pPr eaLnBrk="1" hangingPunct="1">
              <a:buFont typeface="Wingdings" pitchFamily="2" charset="2"/>
              <a:buNone/>
              <a:defRPr/>
            </a:pPr>
            <a:r>
              <a:rPr lang="en-US" sz="2400"/>
              <a:t>	to pluck up and to pull down,</a:t>
            </a:r>
          </a:p>
          <a:p>
            <a:pPr eaLnBrk="1" hangingPunct="1">
              <a:buFont typeface="Wingdings" pitchFamily="2" charset="2"/>
              <a:buNone/>
              <a:defRPr/>
            </a:pPr>
            <a:r>
              <a:rPr lang="en-US" sz="2400"/>
              <a:t>	to destroy and to overthrow,</a:t>
            </a:r>
          </a:p>
          <a:p>
            <a:pPr eaLnBrk="1" hangingPunct="1">
              <a:buFont typeface="Wingdings" pitchFamily="2" charset="2"/>
              <a:buNone/>
              <a:defRPr/>
            </a:pPr>
            <a:r>
              <a:rPr lang="en-US" sz="2400"/>
              <a:t>	to build and to plant.”    (Jer 1:10)</a:t>
            </a:r>
            <a:endParaRPr lang="en-AU" sz="2400"/>
          </a:p>
          <a:p>
            <a:pPr eaLnBrk="1" hangingPunct="1">
              <a:defRPr/>
            </a:pPr>
            <a:endParaRPr lang="en-AU" sz="2400"/>
          </a:p>
        </p:txBody>
      </p:sp>
      <p:sp>
        <p:nvSpPr>
          <p:cNvPr id="27651" name="Text Box 5"/>
          <p:cNvSpPr txBox="1">
            <a:spLocks noChangeArrowheads="1"/>
          </p:cNvSpPr>
          <p:nvPr/>
        </p:nvSpPr>
        <p:spPr bwMode="auto">
          <a:xfrm>
            <a:off x="5638800" y="4343400"/>
            <a:ext cx="2514600" cy="366713"/>
          </a:xfrm>
          <a:prstGeom prst="rect">
            <a:avLst/>
          </a:prstGeom>
          <a:noFill/>
          <a:ln w="9525">
            <a:noFill/>
            <a:miter lim="800000"/>
            <a:headEnd/>
            <a:tailEnd/>
          </a:ln>
        </p:spPr>
        <p:txBody>
          <a:bodyPr>
            <a:spAutoFit/>
          </a:bodyPr>
          <a:lstStyle/>
          <a:p>
            <a:pPr>
              <a:spcBef>
                <a:spcPct val="50000"/>
              </a:spcBef>
            </a:pPr>
            <a:endParaRPr lang="en-AU">
              <a:latin typeface="Arial" charset="0"/>
            </a:endParaRPr>
          </a:p>
        </p:txBody>
      </p:sp>
      <p:pic>
        <p:nvPicPr>
          <p:cNvPr id="2057" name="Picture 9" descr="Jeremiah icon"/>
          <p:cNvPicPr>
            <a:picLocks noChangeAspect="1" noChangeArrowheads="1"/>
          </p:cNvPicPr>
          <p:nvPr/>
        </p:nvPicPr>
        <p:blipFill>
          <a:blip r:embed="rId2"/>
          <a:srcRect/>
          <a:stretch>
            <a:fillRect/>
          </a:stretch>
        </p:blipFill>
        <p:spPr bwMode="auto">
          <a:xfrm>
            <a:off x="5562600" y="3581400"/>
            <a:ext cx="2933700" cy="2933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2057"/>
                                        </p:tgtEl>
                                        <p:attrNameLst>
                                          <p:attrName>style.visibility</p:attrName>
                                        </p:attrNameLst>
                                      </p:cBhvr>
                                      <p:to>
                                        <p:strVal val="visible"/>
                                      </p:to>
                                    </p:set>
                                    <p:animEffect transition="in" filter="diamond(in)">
                                      <p:cBhvr>
                                        <p:cTn id="7" dur="2000"/>
                                        <p:tgtEl>
                                          <p:spTgt spid="20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defRPr/>
            </a:pPr>
            <a:r>
              <a:rPr lang="en-US"/>
              <a:t>Prophets usually speak in:</a:t>
            </a:r>
          </a:p>
        </p:txBody>
      </p:sp>
      <p:sp>
        <p:nvSpPr>
          <p:cNvPr id="16386" name="Content Placeholder 2"/>
          <p:cNvSpPr>
            <a:spLocks noGrp="1"/>
          </p:cNvSpPr>
          <p:nvPr>
            <p:ph idx="4294967295"/>
          </p:nvPr>
        </p:nvSpPr>
        <p:spPr/>
        <p:txBody>
          <a:bodyPr/>
          <a:lstStyle/>
          <a:p>
            <a:pPr eaLnBrk="1" hangingPunct="1">
              <a:buFont typeface="Wingdings" pitchFamily="2" charset="2"/>
              <a:buChar char="Y"/>
              <a:defRPr/>
            </a:pPr>
            <a:r>
              <a:rPr lang="en-US"/>
              <a:t>Judgement formulas;</a:t>
            </a:r>
          </a:p>
          <a:p>
            <a:pPr eaLnBrk="1" hangingPunct="1">
              <a:buFont typeface="Wingdings" pitchFamily="2" charset="2"/>
              <a:buChar char="Y"/>
              <a:defRPr/>
            </a:pPr>
            <a:r>
              <a:rPr lang="en-US"/>
              <a:t>Parables;</a:t>
            </a:r>
          </a:p>
          <a:p>
            <a:pPr eaLnBrk="1" hangingPunct="1">
              <a:buFont typeface="Wingdings" pitchFamily="2" charset="2"/>
              <a:buChar char="Y"/>
              <a:defRPr/>
            </a:pPr>
            <a:r>
              <a:rPr lang="en-US"/>
              <a:t>With miracles.</a:t>
            </a:r>
          </a:p>
          <a:p>
            <a:pPr eaLnBrk="1" hangingPunct="1">
              <a:buFont typeface="Wingdings" pitchFamily="2" charset="2"/>
              <a:buChar char="Y"/>
              <a:defRPr/>
            </a:pPr>
            <a:r>
              <a:rPr lang="en-US"/>
              <a:t>Oracles – often remembered by disciples</a:t>
            </a:r>
          </a:p>
          <a:p>
            <a:pPr eaLnBrk="1" hangingPunct="1">
              <a:buFont typeface="Wingdings" pitchFamily="2" charset="2"/>
              <a:buChar char="Y"/>
              <a:defRPr/>
            </a:pPr>
            <a:r>
              <a:rPr lang="en-US"/>
              <a:t>Longer speeches – compiled by later editors</a:t>
            </a:r>
          </a:p>
          <a:p>
            <a:pPr eaLnBrk="1" hangingPunct="1">
              <a:buFont typeface="Wingdings" pitchFamily="2" charset="2"/>
              <a:buChar char="Y"/>
              <a:defRPr/>
            </a:pPr>
            <a:r>
              <a:rPr lang="en-US"/>
              <a:t>Narrative accounts – about the life of the prophet.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fade">
                                      <p:cBhvr>
                                        <p:cTn id="7" dur="20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fade">
                                      <p:cBhvr>
                                        <p:cTn id="12" dur="2000"/>
                                        <p:tgtEl>
                                          <p:spTgt spid="1638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386">
                                            <p:txEl>
                                              <p:pRg st="1" end="1"/>
                                            </p:txEl>
                                          </p:spTgt>
                                        </p:tgtEl>
                                        <p:attrNameLst>
                                          <p:attrName>style.visibility</p:attrName>
                                        </p:attrNameLst>
                                      </p:cBhvr>
                                      <p:to>
                                        <p:strVal val="visible"/>
                                      </p:to>
                                    </p:set>
                                    <p:animEffect transition="in" filter="fade">
                                      <p:cBhvr>
                                        <p:cTn id="17" dur="2000"/>
                                        <p:tgtEl>
                                          <p:spTgt spid="1638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386">
                                            <p:txEl>
                                              <p:pRg st="2" end="2"/>
                                            </p:txEl>
                                          </p:spTgt>
                                        </p:tgtEl>
                                        <p:attrNameLst>
                                          <p:attrName>style.visibility</p:attrName>
                                        </p:attrNameLst>
                                      </p:cBhvr>
                                      <p:to>
                                        <p:strVal val="visible"/>
                                      </p:to>
                                    </p:set>
                                    <p:animEffect transition="in" filter="fade">
                                      <p:cBhvr>
                                        <p:cTn id="22" dur="2000"/>
                                        <p:tgtEl>
                                          <p:spTgt spid="1638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386">
                                            <p:txEl>
                                              <p:pRg st="3" end="3"/>
                                            </p:txEl>
                                          </p:spTgt>
                                        </p:tgtEl>
                                        <p:attrNameLst>
                                          <p:attrName>style.visibility</p:attrName>
                                        </p:attrNameLst>
                                      </p:cBhvr>
                                      <p:to>
                                        <p:strVal val="visible"/>
                                      </p:to>
                                    </p:set>
                                    <p:animEffect transition="in" filter="fade">
                                      <p:cBhvr>
                                        <p:cTn id="27" dur="2000"/>
                                        <p:tgtEl>
                                          <p:spTgt spid="1638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386">
                                            <p:txEl>
                                              <p:pRg st="4" end="4"/>
                                            </p:txEl>
                                          </p:spTgt>
                                        </p:tgtEl>
                                        <p:attrNameLst>
                                          <p:attrName>style.visibility</p:attrName>
                                        </p:attrNameLst>
                                      </p:cBhvr>
                                      <p:to>
                                        <p:strVal val="visible"/>
                                      </p:to>
                                    </p:set>
                                    <p:animEffect transition="in" filter="fade">
                                      <p:cBhvr>
                                        <p:cTn id="32" dur="2000"/>
                                        <p:tgtEl>
                                          <p:spTgt spid="1638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386">
                                            <p:txEl>
                                              <p:pRg st="5" end="5"/>
                                            </p:txEl>
                                          </p:spTgt>
                                        </p:tgtEl>
                                        <p:attrNameLst>
                                          <p:attrName>style.visibility</p:attrName>
                                        </p:attrNameLst>
                                      </p:cBhvr>
                                      <p:to>
                                        <p:strVal val="visible"/>
                                      </p:to>
                                    </p:set>
                                    <p:animEffect transition="in" filter="fade">
                                      <p:cBhvr>
                                        <p:cTn id="37" dur="2000"/>
                                        <p:tgtEl>
                                          <p:spTgt spid="163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2 Samuel 12 - Nathan Confronts David</a:t>
            </a:r>
            <a:endParaRPr lang="en-AU" dirty="0"/>
          </a:p>
        </p:txBody>
      </p:sp>
      <p:sp>
        <p:nvSpPr>
          <p:cNvPr id="3" name="Content Placeholder 2"/>
          <p:cNvSpPr>
            <a:spLocks noGrp="1"/>
          </p:cNvSpPr>
          <p:nvPr>
            <p:ph idx="1"/>
          </p:nvPr>
        </p:nvSpPr>
        <p:spPr/>
        <p:txBody>
          <a:bodyPr/>
          <a:lstStyle/>
          <a:p>
            <a:r>
              <a:rPr lang="en-US" dirty="0" smtClean="0"/>
              <a:t>Then the </a:t>
            </a:r>
            <a:r>
              <a:rPr lang="en-US" cap="all" dirty="0" smtClean="0"/>
              <a:t>Lord</a:t>
            </a:r>
            <a:r>
              <a:rPr lang="en-US" dirty="0" smtClean="0"/>
              <a:t> sent Nathan to David. And he came to him, and said to him: "There were two men in one city, one rich and the other poor. "The rich </a:t>
            </a:r>
            <a:r>
              <a:rPr lang="en-US" i="1" dirty="0" smtClean="0"/>
              <a:t>man </a:t>
            </a:r>
            <a:r>
              <a:rPr lang="en-US" dirty="0" smtClean="0"/>
              <a:t>had exceedingly many flocks and herds. But the poor </a:t>
            </a:r>
            <a:r>
              <a:rPr lang="en-US" i="1" dirty="0" smtClean="0"/>
              <a:t>man </a:t>
            </a:r>
            <a:r>
              <a:rPr lang="en-US" dirty="0" smtClean="0"/>
              <a:t>had nothing, except one little ewe lamb which he had bought and nourished; and it grew up together with him and with his children. </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Cont…2 Samuel 12 - Nathan Confronts David</a:t>
            </a:r>
            <a:endParaRPr lang="en-AU" dirty="0"/>
          </a:p>
        </p:txBody>
      </p:sp>
      <p:sp>
        <p:nvSpPr>
          <p:cNvPr id="3" name="Content Placeholder 2"/>
          <p:cNvSpPr>
            <a:spLocks noGrp="1"/>
          </p:cNvSpPr>
          <p:nvPr>
            <p:ph idx="1"/>
          </p:nvPr>
        </p:nvSpPr>
        <p:spPr/>
        <p:txBody>
          <a:bodyPr/>
          <a:lstStyle/>
          <a:p>
            <a:r>
              <a:rPr lang="en-US" dirty="0" smtClean="0"/>
              <a:t>It ate of his own food and drank from his own cup and lay in his bosom; and it was like a daughter to him. And a traveler came to the rich man, who refused to take from his own flock and from his own herd to prepare one for the wayfaring man who had come to him; but he took the poor man's lamb and prepared it for the man who had come to him."</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defRPr/>
            </a:pPr>
            <a:r>
              <a:rPr lang="en-US"/>
              <a:t>Early Prophets</a:t>
            </a:r>
          </a:p>
        </p:txBody>
      </p:sp>
      <p:sp>
        <p:nvSpPr>
          <p:cNvPr id="18434" name="Content Placeholder 2"/>
          <p:cNvSpPr>
            <a:spLocks noGrp="1"/>
          </p:cNvSpPr>
          <p:nvPr>
            <p:ph idx="4294967295"/>
          </p:nvPr>
        </p:nvSpPr>
        <p:spPr/>
        <p:txBody>
          <a:bodyPr/>
          <a:lstStyle/>
          <a:p>
            <a:pPr eaLnBrk="1" hangingPunct="1">
              <a:buFont typeface="Wingdings" pitchFamily="2" charset="2"/>
              <a:buChar char="Y"/>
              <a:defRPr/>
            </a:pPr>
            <a:r>
              <a:rPr lang="en-US" sz="2300" dirty="0"/>
              <a:t>Elijah and Elisha – non-writing prophets of the Northern Kingdom</a:t>
            </a:r>
          </a:p>
          <a:p>
            <a:pPr eaLnBrk="1" hangingPunct="1">
              <a:buFont typeface="Wingdings" pitchFamily="2" charset="2"/>
              <a:buChar char="Y"/>
              <a:defRPr/>
            </a:pPr>
            <a:r>
              <a:rPr lang="en-US" sz="2300" dirty="0"/>
              <a:t>Amos – against social justice and corruption</a:t>
            </a:r>
          </a:p>
          <a:p>
            <a:pPr eaLnBrk="1" hangingPunct="1">
              <a:buFont typeface="Wingdings" pitchFamily="2" charset="2"/>
              <a:buChar char="Y"/>
              <a:defRPr/>
            </a:pPr>
            <a:r>
              <a:rPr lang="en-US" sz="2300" dirty="0"/>
              <a:t>Hosea – against worship of other gods</a:t>
            </a:r>
          </a:p>
          <a:p>
            <a:pPr eaLnBrk="1" hangingPunct="1">
              <a:buFont typeface="Wingdings" pitchFamily="2" charset="2"/>
              <a:buChar char="Y"/>
              <a:defRPr/>
            </a:pPr>
            <a:r>
              <a:rPr lang="en-US" sz="2300" dirty="0"/>
              <a:t>Isaiah (first) – encourages kings to trust in God and rule with justice</a:t>
            </a:r>
          </a:p>
          <a:p>
            <a:pPr eaLnBrk="1" hangingPunct="1">
              <a:buFont typeface="Wingdings" pitchFamily="2" charset="2"/>
              <a:buChar char="Y"/>
              <a:defRPr/>
            </a:pPr>
            <a:r>
              <a:rPr lang="en-US" sz="2300" dirty="0"/>
              <a:t>Micah – </a:t>
            </a:r>
            <a:r>
              <a:rPr lang="en-US" sz="2300" dirty="0" err="1"/>
              <a:t>criticises</a:t>
            </a:r>
            <a:r>
              <a:rPr lang="en-US" sz="2300" dirty="0"/>
              <a:t> corruption and encourages ethical </a:t>
            </a:r>
            <a:r>
              <a:rPr lang="en-US" sz="2300" dirty="0" err="1"/>
              <a:t>behaviour</a:t>
            </a:r>
            <a:endParaRPr lang="en-US" sz="2300" dirty="0"/>
          </a:p>
          <a:p>
            <a:pPr lvl="1" eaLnBrk="1" hangingPunct="1">
              <a:buFont typeface="Wingdings" pitchFamily="2" charset="2"/>
              <a:buChar char="Y"/>
              <a:defRPr/>
            </a:pPr>
            <a:r>
              <a:rPr lang="en-US" sz="2300" dirty="0"/>
              <a:t>All Speak about the Assyrian threat, c. 760-700. </a:t>
            </a:r>
            <a:r>
              <a:rPr lang="en-US" sz="2300" dirty="0" err="1"/>
              <a:t>Esp</a:t>
            </a:r>
            <a:r>
              <a:rPr lang="en-US" sz="2300" dirty="0"/>
              <a:t> in the North (Israel).</a:t>
            </a:r>
          </a:p>
          <a:p>
            <a:pPr algn="ctr" eaLnBrk="1" hangingPunct="1">
              <a:spcBef>
                <a:spcPct val="0"/>
              </a:spcBef>
              <a:buFontTx/>
              <a:buNone/>
              <a:defRPr/>
            </a:pPr>
            <a:r>
              <a:rPr lang="en-AU" sz="2300" b="1" dirty="0"/>
              <a:t>Actively criticised those groups who fostered the breaking of the terms of the covenant</a:t>
            </a:r>
          </a:p>
          <a:p>
            <a:pPr algn="ctr" eaLnBrk="1" hangingPunct="1">
              <a:spcBef>
                <a:spcPct val="0"/>
              </a:spcBef>
              <a:buFontTx/>
              <a:buNone/>
              <a:defRPr/>
            </a:pPr>
            <a:r>
              <a:rPr lang="en-AU" sz="2300" b="1" dirty="0"/>
              <a:t>Warned of dire punishment for ungodly behaviour </a:t>
            </a:r>
          </a:p>
          <a:p>
            <a:pPr lvl="1" eaLnBrk="1" hangingPunct="1">
              <a:buFont typeface="Wingdings" pitchFamily="2" charset="2"/>
              <a:buNone/>
              <a:defRPr/>
            </a:pP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fade">
                                      <p:cBhvr>
                                        <p:cTn id="7" dur="20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4">
                                            <p:txEl>
                                              <p:pRg st="0" end="0"/>
                                            </p:txEl>
                                          </p:spTgt>
                                        </p:tgtEl>
                                        <p:attrNameLst>
                                          <p:attrName>style.visibility</p:attrName>
                                        </p:attrNameLst>
                                      </p:cBhvr>
                                      <p:to>
                                        <p:strVal val="visible"/>
                                      </p:to>
                                    </p:set>
                                    <p:animEffect transition="in" filter="fade">
                                      <p:cBhvr>
                                        <p:cTn id="12" dur="2000"/>
                                        <p:tgtEl>
                                          <p:spTgt spid="184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434">
                                            <p:txEl>
                                              <p:pRg st="1" end="1"/>
                                            </p:txEl>
                                          </p:spTgt>
                                        </p:tgtEl>
                                        <p:attrNameLst>
                                          <p:attrName>style.visibility</p:attrName>
                                        </p:attrNameLst>
                                      </p:cBhvr>
                                      <p:to>
                                        <p:strVal val="visible"/>
                                      </p:to>
                                    </p:set>
                                    <p:animEffect transition="in" filter="fade">
                                      <p:cBhvr>
                                        <p:cTn id="17" dur="2000"/>
                                        <p:tgtEl>
                                          <p:spTgt spid="1843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434">
                                            <p:txEl>
                                              <p:pRg st="2" end="2"/>
                                            </p:txEl>
                                          </p:spTgt>
                                        </p:tgtEl>
                                        <p:attrNameLst>
                                          <p:attrName>style.visibility</p:attrName>
                                        </p:attrNameLst>
                                      </p:cBhvr>
                                      <p:to>
                                        <p:strVal val="visible"/>
                                      </p:to>
                                    </p:set>
                                    <p:animEffect transition="in" filter="fade">
                                      <p:cBhvr>
                                        <p:cTn id="22" dur="2000"/>
                                        <p:tgtEl>
                                          <p:spTgt spid="1843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434">
                                            <p:txEl>
                                              <p:pRg st="3" end="3"/>
                                            </p:txEl>
                                          </p:spTgt>
                                        </p:tgtEl>
                                        <p:attrNameLst>
                                          <p:attrName>style.visibility</p:attrName>
                                        </p:attrNameLst>
                                      </p:cBhvr>
                                      <p:to>
                                        <p:strVal val="visible"/>
                                      </p:to>
                                    </p:set>
                                    <p:animEffect transition="in" filter="fade">
                                      <p:cBhvr>
                                        <p:cTn id="27" dur="2000"/>
                                        <p:tgtEl>
                                          <p:spTgt spid="1843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434">
                                            <p:txEl>
                                              <p:pRg st="4" end="4"/>
                                            </p:txEl>
                                          </p:spTgt>
                                        </p:tgtEl>
                                        <p:attrNameLst>
                                          <p:attrName>style.visibility</p:attrName>
                                        </p:attrNameLst>
                                      </p:cBhvr>
                                      <p:to>
                                        <p:strVal val="visible"/>
                                      </p:to>
                                    </p:set>
                                    <p:animEffect transition="in" filter="fade">
                                      <p:cBhvr>
                                        <p:cTn id="32" dur="2000"/>
                                        <p:tgtEl>
                                          <p:spTgt spid="18434">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8434">
                                            <p:txEl>
                                              <p:pRg st="5" end="5"/>
                                            </p:txEl>
                                          </p:spTgt>
                                        </p:tgtEl>
                                        <p:attrNameLst>
                                          <p:attrName>style.visibility</p:attrName>
                                        </p:attrNameLst>
                                      </p:cBhvr>
                                      <p:to>
                                        <p:strVal val="visible"/>
                                      </p:to>
                                    </p:set>
                                    <p:animEffect transition="in" filter="fade">
                                      <p:cBhvr>
                                        <p:cTn id="35" dur="2000"/>
                                        <p:tgtEl>
                                          <p:spTgt spid="18434">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8434">
                                            <p:txEl>
                                              <p:pRg st="6" end="6"/>
                                            </p:txEl>
                                          </p:spTgt>
                                        </p:tgtEl>
                                        <p:attrNameLst>
                                          <p:attrName>style.visibility</p:attrName>
                                        </p:attrNameLst>
                                      </p:cBhvr>
                                      <p:to>
                                        <p:strVal val="visible"/>
                                      </p:to>
                                    </p:set>
                                    <p:animEffect transition="in" filter="fade">
                                      <p:cBhvr>
                                        <p:cTn id="40" dur="2000"/>
                                        <p:tgtEl>
                                          <p:spTgt spid="18434">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8434">
                                            <p:txEl>
                                              <p:pRg st="7" end="7"/>
                                            </p:txEl>
                                          </p:spTgt>
                                        </p:tgtEl>
                                        <p:attrNameLst>
                                          <p:attrName>style.visibility</p:attrName>
                                        </p:attrNameLst>
                                      </p:cBhvr>
                                      <p:to>
                                        <p:strVal val="visible"/>
                                      </p:to>
                                    </p:set>
                                    <p:animEffect transition="in" filter="fade">
                                      <p:cBhvr>
                                        <p:cTn id="45" dur="2000"/>
                                        <p:tgtEl>
                                          <p:spTgt spid="1843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18434"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defRPr/>
            </a:pPr>
            <a:r>
              <a:rPr lang="en-US"/>
              <a:t>Middle Prophets</a:t>
            </a:r>
          </a:p>
        </p:txBody>
      </p:sp>
      <p:sp>
        <p:nvSpPr>
          <p:cNvPr id="19458" name="Content Placeholder 2"/>
          <p:cNvSpPr>
            <a:spLocks noGrp="1"/>
          </p:cNvSpPr>
          <p:nvPr>
            <p:ph idx="4294967295"/>
          </p:nvPr>
        </p:nvSpPr>
        <p:spPr/>
        <p:txBody>
          <a:bodyPr/>
          <a:lstStyle/>
          <a:p>
            <a:pPr eaLnBrk="1" hangingPunct="1">
              <a:buFont typeface="Wingdings" pitchFamily="2" charset="2"/>
              <a:buChar char="Y"/>
              <a:defRPr/>
            </a:pPr>
            <a:r>
              <a:rPr lang="en-US"/>
              <a:t>Jeremiah - </a:t>
            </a:r>
            <a:r>
              <a:rPr lang="en-AU"/>
              <a:t>Encourages fidelity to Yahweh reminding the people of God’s love</a:t>
            </a:r>
            <a:endParaRPr lang="en-US"/>
          </a:p>
          <a:p>
            <a:pPr eaLnBrk="1" hangingPunct="1">
              <a:buFont typeface="Wingdings" pitchFamily="2" charset="2"/>
              <a:buChar char="Y"/>
              <a:defRPr/>
            </a:pPr>
            <a:r>
              <a:rPr lang="en-US"/>
              <a:t>Ezekiel - </a:t>
            </a:r>
            <a:r>
              <a:rPr lang="en-AU"/>
              <a:t>Criticises the leaders of Judah and speaks of release from exile</a:t>
            </a:r>
          </a:p>
          <a:p>
            <a:pPr eaLnBrk="1" hangingPunct="1">
              <a:buFont typeface="Wingdings" pitchFamily="2" charset="2"/>
              <a:buChar char="Y"/>
              <a:defRPr/>
            </a:pPr>
            <a:r>
              <a:rPr lang="en-US"/>
              <a:t>Second Isaiah - </a:t>
            </a:r>
            <a:r>
              <a:rPr lang="en-AU"/>
              <a:t>Offers a message of hope and release from the exile</a:t>
            </a:r>
            <a:endParaRPr lang="en-US"/>
          </a:p>
          <a:p>
            <a:pPr lvl="1" eaLnBrk="1" hangingPunct="1">
              <a:buFont typeface="Wingdings" pitchFamily="2" charset="2"/>
              <a:buChar char="Y"/>
              <a:defRPr/>
            </a:pPr>
            <a:r>
              <a:rPr lang="en-US"/>
              <a:t>All Speak about the Babylonian crisis, c. 600-580. Predominantly from Judah, and use the fallen Northern Israel as an example.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457"/>
                                        </p:tgtEl>
                                        <p:attrNameLst>
                                          <p:attrName>style.visibility</p:attrName>
                                        </p:attrNameLst>
                                      </p:cBhvr>
                                      <p:to>
                                        <p:strVal val="visible"/>
                                      </p:to>
                                    </p:set>
                                    <p:animEffect transition="in" filter="fade">
                                      <p:cBhvr>
                                        <p:cTn id="7" dur="2000"/>
                                        <p:tgtEl>
                                          <p:spTgt spid="1945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58">
                                            <p:txEl>
                                              <p:pRg st="0" end="0"/>
                                            </p:txEl>
                                          </p:spTgt>
                                        </p:tgtEl>
                                        <p:attrNameLst>
                                          <p:attrName>style.visibility</p:attrName>
                                        </p:attrNameLst>
                                      </p:cBhvr>
                                      <p:to>
                                        <p:strVal val="visible"/>
                                      </p:to>
                                    </p:set>
                                    <p:animEffect transition="in" filter="fade">
                                      <p:cBhvr>
                                        <p:cTn id="12" dur="2000"/>
                                        <p:tgtEl>
                                          <p:spTgt spid="1945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58">
                                            <p:txEl>
                                              <p:pRg st="1" end="1"/>
                                            </p:txEl>
                                          </p:spTgt>
                                        </p:tgtEl>
                                        <p:attrNameLst>
                                          <p:attrName>style.visibility</p:attrName>
                                        </p:attrNameLst>
                                      </p:cBhvr>
                                      <p:to>
                                        <p:strVal val="visible"/>
                                      </p:to>
                                    </p:set>
                                    <p:animEffect transition="in" filter="fade">
                                      <p:cBhvr>
                                        <p:cTn id="17" dur="2000"/>
                                        <p:tgtEl>
                                          <p:spTgt spid="1945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58">
                                            <p:txEl>
                                              <p:pRg st="2" end="2"/>
                                            </p:txEl>
                                          </p:spTgt>
                                        </p:tgtEl>
                                        <p:attrNameLst>
                                          <p:attrName>style.visibility</p:attrName>
                                        </p:attrNameLst>
                                      </p:cBhvr>
                                      <p:to>
                                        <p:strVal val="visible"/>
                                      </p:to>
                                    </p:set>
                                    <p:animEffect transition="in" filter="fade">
                                      <p:cBhvr>
                                        <p:cTn id="22" dur="2000"/>
                                        <p:tgtEl>
                                          <p:spTgt spid="19458">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458">
                                            <p:txEl>
                                              <p:pRg st="3" end="3"/>
                                            </p:txEl>
                                          </p:spTgt>
                                        </p:tgtEl>
                                        <p:attrNameLst>
                                          <p:attrName>style.visibility</p:attrName>
                                        </p:attrNameLst>
                                      </p:cBhvr>
                                      <p:to>
                                        <p:strVal val="visible"/>
                                      </p:to>
                                    </p:set>
                                    <p:animEffect transition="in" filter="fade">
                                      <p:cBhvr>
                                        <p:cTn id="25" dur="2000"/>
                                        <p:tgtEl>
                                          <p:spTgt spid="194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p:bldP spid="19458"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defRPr/>
            </a:pPr>
            <a:r>
              <a:rPr lang="en-US"/>
              <a:t>Late Prophets</a:t>
            </a:r>
          </a:p>
        </p:txBody>
      </p:sp>
      <p:sp>
        <p:nvSpPr>
          <p:cNvPr id="20482" name="Content Placeholder 2"/>
          <p:cNvSpPr>
            <a:spLocks noGrp="1"/>
          </p:cNvSpPr>
          <p:nvPr>
            <p:ph idx="4294967295"/>
          </p:nvPr>
        </p:nvSpPr>
        <p:spPr/>
        <p:txBody>
          <a:bodyPr/>
          <a:lstStyle/>
          <a:p>
            <a:pPr eaLnBrk="1" hangingPunct="1">
              <a:buFont typeface="Wingdings" pitchFamily="2" charset="2"/>
              <a:buChar char="Y"/>
              <a:defRPr/>
            </a:pPr>
            <a:r>
              <a:rPr lang="en-US"/>
              <a:t>Haggai</a:t>
            </a:r>
          </a:p>
          <a:p>
            <a:pPr eaLnBrk="1" hangingPunct="1">
              <a:buFont typeface="Wingdings" pitchFamily="2" charset="2"/>
              <a:buChar char="Y"/>
              <a:defRPr/>
            </a:pPr>
            <a:r>
              <a:rPr lang="en-US"/>
              <a:t>Zechariah - </a:t>
            </a:r>
            <a:r>
              <a:rPr lang="en-AU"/>
              <a:t>Urge the restoration of the 	temple and the priesthood</a:t>
            </a:r>
            <a:endParaRPr lang="en-US"/>
          </a:p>
          <a:p>
            <a:pPr eaLnBrk="1" hangingPunct="1">
              <a:buFont typeface="Wingdings" pitchFamily="2" charset="2"/>
              <a:buChar char="Y"/>
              <a:defRPr/>
            </a:pPr>
            <a:r>
              <a:rPr lang="en-US"/>
              <a:t>Malachi – </a:t>
            </a:r>
            <a:r>
              <a:rPr lang="en-AU"/>
              <a:t>Important to get the religion 	back on track</a:t>
            </a:r>
            <a:endParaRPr lang="en-US"/>
          </a:p>
          <a:p>
            <a:pPr eaLnBrk="1" hangingPunct="1">
              <a:buFont typeface="Wingdings" pitchFamily="2" charset="2"/>
              <a:buChar char="Y"/>
              <a:defRPr/>
            </a:pPr>
            <a:r>
              <a:rPr lang="en-US"/>
              <a:t>Obadiah</a:t>
            </a:r>
          </a:p>
          <a:p>
            <a:pPr eaLnBrk="1" hangingPunct="1">
              <a:buFont typeface="Wingdings" pitchFamily="2" charset="2"/>
              <a:buChar char="Y"/>
              <a:defRPr/>
            </a:pPr>
            <a:r>
              <a:rPr lang="en-US"/>
              <a:t>Joel</a:t>
            </a:r>
          </a:p>
          <a:p>
            <a:pPr lvl="1" eaLnBrk="1" hangingPunct="1">
              <a:buFont typeface="Wingdings" pitchFamily="2" charset="2"/>
              <a:buChar char="Y"/>
              <a:defRPr/>
            </a:pPr>
            <a:r>
              <a:rPr lang="en-US"/>
              <a:t>Speak about the Persian crisis and how to reestablish their nation. C. 540-480.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1"/>
                                        </p:tgtEl>
                                        <p:attrNameLst>
                                          <p:attrName>style.visibility</p:attrName>
                                        </p:attrNameLst>
                                      </p:cBhvr>
                                      <p:to>
                                        <p:strVal val="visible"/>
                                      </p:to>
                                    </p:set>
                                    <p:animEffect transition="in" filter="fade">
                                      <p:cBhvr>
                                        <p:cTn id="7" dur="2000"/>
                                        <p:tgtEl>
                                          <p:spTgt spid="204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482">
                                            <p:txEl>
                                              <p:pRg st="0" end="0"/>
                                            </p:txEl>
                                          </p:spTgt>
                                        </p:tgtEl>
                                        <p:attrNameLst>
                                          <p:attrName>style.visibility</p:attrName>
                                        </p:attrNameLst>
                                      </p:cBhvr>
                                      <p:to>
                                        <p:strVal val="visible"/>
                                      </p:to>
                                    </p:set>
                                    <p:animEffect transition="in" filter="fade">
                                      <p:cBhvr>
                                        <p:cTn id="12" dur="2000"/>
                                        <p:tgtEl>
                                          <p:spTgt spid="2048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482">
                                            <p:txEl>
                                              <p:pRg st="1" end="1"/>
                                            </p:txEl>
                                          </p:spTgt>
                                        </p:tgtEl>
                                        <p:attrNameLst>
                                          <p:attrName>style.visibility</p:attrName>
                                        </p:attrNameLst>
                                      </p:cBhvr>
                                      <p:to>
                                        <p:strVal val="visible"/>
                                      </p:to>
                                    </p:set>
                                    <p:animEffect transition="in" filter="fade">
                                      <p:cBhvr>
                                        <p:cTn id="17" dur="2000"/>
                                        <p:tgtEl>
                                          <p:spTgt spid="2048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482">
                                            <p:txEl>
                                              <p:pRg st="2" end="2"/>
                                            </p:txEl>
                                          </p:spTgt>
                                        </p:tgtEl>
                                        <p:attrNameLst>
                                          <p:attrName>style.visibility</p:attrName>
                                        </p:attrNameLst>
                                      </p:cBhvr>
                                      <p:to>
                                        <p:strVal val="visible"/>
                                      </p:to>
                                    </p:set>
                                    <p:animEffect transition="in" filter="fade">
                                      <p:cBhvr>
                                        <p:cTn id="22" dur="2000"/>
                                        <p:tgtEl>
                                          <p:spTgt spid="2048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482">
                                            <p:txEl>
                                              <p:pRg st="3" end="3"/>
                                            </p:txEl>
                                          </p:spTgt>
                                        </p:tgtEl>
                                        <p:attrNameLst>
                                          <p:attrName>style.visibility</p:attrName>
                                        </p:attrNameLst>
                                      </p:cBhvr>
                                      <p:to>
                                        <p:strVal val="visible"/>
                                      </p:to>
                                    </p:set>
                                    <p:animEffect transition="in" filter="fade">
                                      <p:cBhvr>
                                        <p:cTn id="27" dur="2000"/>
                                        <p:tgtEl>
                                          <p:spTgt spid="2048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0482">
                                            <p:txEl>
                                              <p:pRg st="4" end="4"/>
                                            </p:txEl>
                                          </p:spTgt>
                                        </p:tgtEl>
                                        <p:attrNameLst>
                                          <p:attrName>style.visibility</p:attrName>
                                        </p:attrNameLst>
                                      </p:cBhvr>
                                      <p:to>
                                        <p:strVal val="visible"/>
                                      </p:to>
                                    </p:set>
                                    <p:animEffect transition="in" filter="fade">
                                      <p:cBhvr>
                                        <p:cTn id="32" dur="2000"/>
                                        <p:tgtEl>
                                          <p:spTgt spid="20482">
                                            <p:txEl>
                                              <p:pRg st="4" end="4"/>
                                            </p:txEl>
                                          </p:spTgt>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0482">
                                            <p:txEl>
                                              <p:pRg st="5" end="5"/>
                                            </p:txEl>
                                          </p:spTgt>
                                        </p:tgtEl>
                                        <p:attrNameLst>
                                          <p:attrName>style.visibility</p:attrName>
                                        </p:attrNameLst>
                                      </p:cBhvr>
                                      <p:to>
                                        <p:strVal val="visible"/>
                                      </p:to>
                                    </p:set>
                                    <p:animEffect transition="in" filter="fade">
                                      <p:cBhvr>
                                        <p:cTn id="35" dur="2000"/>
                                        <p:tgtEl>
                                          <p:spTgt spid="2048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 grpId="0"/>
      <p:bldP spid="2048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5"/>
          <p:cNvSpPr>
            <a:spLocks noGrp="1" noChangeArrowheads="1"/>
          </p:cNvSpPr>
          <p:nvPr>
            <p:ph type="body" sz="half" idx="1"/>
          </p:nvPr>
        </p:nvSpPr>
        <p:spPr>
          <a:xfrm>
            <a:off x="457200" y="533400"/>
            <a:ext cx="4038600" cy="5592763"/>
          </a:xfrm>
        </p:spPr>
        <p:txBody>
          <a:bodyPr/>
          <a:lstStyle/>
          <a:p>
            <a:pPr eaLnBrk="1" hangingPunct="1">
              <a:buFont typeface="Wingdings" pitchFamily="2" charset="2"/>
              <a:buChar char="Y"/>
              <a:defRPr/>
            </a:pPr>
            <a:r>
              <a:rPr lang="en-AU"/>
              <a:t>Those in power are</a:t>
            </a:r>
          </a:p>
          <a:p>
            <a:pPr lvl="1" eaLnBrk="1" hangingPunct="1">
              <a:buFont typeface="Wingdings" pitchFamily="2" charset="2"/>
              <a:buChar char="Y"/>
              <a:defRPr/>
            </a:pPr>
            <a:r>
              <a:rPr lang="en-AU"/>
              <a:t>Callous</a:t>
            </a:r>
          </a:p>
          <a:p>
            <a:pPr lvl="1" eaLnBrk="1" hangingPunct="1">
              <a:buFont typeface="Wingdings" pitchFamily="2" charset="2"/>
              <a:buChar char="Y"/>
              <a:defRPr/>
            </a:pPr>
            <a:r>
              <a:rPr lang="en-AU"/>
              <a:t>Unmoved by suffering and injustice</a:t>
            </a:r>
          </a:p>
          <a:p>
            <a:pPr lvl="1" eaLnBrk="1" hangingPunct="1">
              <a:defRPr/>
            </a:pPr>
            <a:endParaRPr lang="en-AU"/>
          </a:p>
        </p:txBody>
      </p:sp>
      <p:sp>
        <p:nvSpPr>
          <p:cNvPr id="38918" name="Rectangle 6"/>
          <p:cNvSpPr>
            <a:spLocks noGrp="1" noChangeArrowheads="1"/>
          </p:cNvSpPr>
          <p:nvPr>
            <p:ph type="body" sz="half" idx="2"/>
          </p:nvPr>
        </p:nvSpPr>
        <p:spPr>
          <a:xfrm>
            <a:off x="4648200" y="533400"/>
            <a:ext cx="4038600" cy="5592763"/>
          </a:xfrm>
        </p:spPr>
        <p:txBody>
          <a:bodyPr/>
          <a:lstStyle/>
          <a:p>
            <a:pPr eaLnBrk="1" hangingPunct="1">
              <a:buFont typeface="Wingdings" pitchFamily="2" charset="2"/>
              <a:buChar char="Y"/>
              <a:defRPr/>
            </a:pPr>
            <a:r>
              <a:rPr lang="en-AU"/>
              <a:t>Prophets</a:t>
            </a:r>
          </a:p>
          <a:p>
            <a:pPr lvl="1" eaLnBrk="1" hangingPunct="1">
              <a:buFont typeface="Wingdings" pitchFamily="2" charset="2"/>
              <a:buChar char="Y"/>
              <a:defRPr/>
            </a:pPr>
            <a:r>
              <a:rPr lang="en-AU"/>
              <a:t>Hear the cry of the people</a:t>
            </a:r>
          </a:p>
          <a:p>
            <a:pPr lvl="1" eaLnBrk="1" hangingPunct="1">
              <a:buFont typeface="Wingdings" pitchFamily="2" charset="2"/>
              <a:buChar char="Y"/>
              <a:defRPr/>
            </a:pPr>
            <a:r>
              <a:rPr lang="en-AU"/>
              <a:t>Their speech is often outrageous, desperate and shocking</a:t>
            </a:r>
          </a:p>
          <a:p>
            <a:pPr lvl="1" eaLnBrk="1" hangingPunct="1">
              <a:defRPr/>
            </a:pPr>
            <a:endParaRPr lang="en-AU"/>
          </a:p>
        </p:txBody>
      </p:sp>
      <p:pic>
        <p:nvPicPr>
          <p:cNvPr id="5126" name="Picture 6" descr="Jew Nobles"/>
          <p:cNvPicPr>
            <a:picLocks noChangeAspect="1" noChangeArrowheads="1"/>
          </p:cNvPicPr>
          <p:nvPr/>
        </p:nvPicPr>
        <p:blipFill>
          <a:blip r:embed="rId2"/>
          <a:srcRect/>
          <a:stretch>
            <a:fillRect/>
          </a:stretch>
        </p:blipFill>
        <p:spPr bwMode="auto">
          <a:xfrm>
            <a:off x="914400" y="2743200"/>
            <a:ext cx="2608263" cy="3290888"/>
          </a:xfrm>
          <a:prstGeom prst="rect">
            <a:avLst/>
          </a:prstGeom>
          <a:noFill/>
          <a:ln w="9525">
            <a:noFill/>
            <a:miter lim="800000"/>
            <a:headEnd/>
            <a:tailEnd/>
          </a:ln>
        </p:spPr>
      </p:pic>
      <p:pic>
        <p:nvPicPr>
          <p:cNvPr id="5135" name="Picture 15" descr="Ezra_Haggai_Zechariah"/>
          <p:cNvPicPr>
            <a:picLocks noChangeAspect="1" noChangeArrowheads="1"/>
          </p:cNvPicPr>
          <p:nvPr/>
        </p:nvPicPr>
        <p:blipFill>
          <a:blip r:embed="rId3"/>
          <a:srcRect r="55748"/>
          <a:stretch>
            <a:fillRect/>
          </a:stretch>
        </p:blipFill>
        <p:spPr bwMode="auto">
          <a:xfrm>
            <a:off x="6172200" y="3048000"/>
            <a:ext cx="1920875" cy="3254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126"/>
                                        </p:tgtEl>
                                        <p:attrNameLst>
                                          <p:attrName>style.visibility</p:attrName>
                                        </p:attrNameLst>
                                      </p:cBhvr>
                                      <p:to>
                                        <p:strVal val="visible"/>
                                      </p:to>
                                    </p:set>
                                    <p:animEffect transition="in" filter="dissolve">
                                      <p:cBhvr>
                                        <p:cTn id="7" dur="500"/>
                                        <p:tgtEl>
                                          <p:spTgt spid="512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5135"/>
                                        </p:tgtEl>
                                        <p:attrNameLst>
                                          <p:attrName>style.visibility</p:attrName>
                                        </p:attrNameLst>
                                      </p:cBhvr>
                                      <p:to>
                                        <p:strVal val="visible"/>
                                      </p:to>
                                    </p:set>
                                    <p:animEffect transition="in" filter="dissolve">
                                      <p:cBhvr>
                                        <p:cTn id="11" dur="500"/>
                                        <p:tgtEl>
                                          <p:spTgt spid="5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type="body" idx="1"/>
          </p:nvPr>
        </p:nvSpPr>
        <p:spPr>
          <a:xfrm>
            <a:off x="457200" y="533400"/>
            <a:ext cx="8229600" cy="5592763"/>
          </a:xfrm>
        </p:spPr>
        <p:txBody>
          <a:bodyPr/>
          <a:lstStyle/>
          <a:p>
            <a:pPr eaLnBrk="1" hangingPunct="1">
              <a:lnSpc>
                <a:spcPct val="90000"/>
              </a:lnSpc>
              <a:buFont typeface="Wingdings" pitchFamily="2" charset="2"/>
              <a:buNone/>
              <a:defRPr/>
            </a:pPr>
            <a:endParaRPr lang="en-US" sz="2000"/>
          </a:p>
          <a:p>
            <a:pPr eaLnBrk="1" hangingPunct="1">
              <a:lnSpc>
                <a:spcPct val="90000"/>
              </a:lnSpc>
              <a:buFont typeface="Wingdings" pitchFamily="2" charset="2"/>
              <a:buNone/>
              <a:defRPr/>
            </a:pPr>
            <a:r>
              <a:rPr lang="en-US" sz="2000"/>
              <a:t>And I said:</a:t>
            </a:r>
            <a:endParaRPr lang="en-US" sz="2000" i="1"/>
          </a:p>
          <a:p>
            <a:pPr eaLnBrk="1" hangingPunct="1">
              <a:lnSpc>
                <a:spcPct val="90000"/>
              </a:lnSpc>
              <a:buFont typeface="Wingdings" pitchFamily="2" charset="2"/>
              <a:buNone/>
              <a:defRPr/>
            </a:pPr>
            <a:r>
              <a:rPr lang="en-US" sz="2000"/>
              <a:t>Listen, you heads of Jacob</a:t>
            </a:r>
          </a:p>
          <a:p>
            <a:pPr lvl="1" eaLnBrk="1" hangingPunct="1">
              <a:lnSpc>
                <a:spcPct val="90000"/>
              </a:lnSpc>
              <a:buFont typeface="Wingdings" pitchFamily="2" charset="2"/>
              <a:buNone/>
              <a:defRPr/>
            </a:pPr>
            <a:r>
              <a:rPr lang="en-US" sz="2000"/>
              <a:t>and rulers of the house of Israel!</a:t>
            </a:r>
          </a:p>
          <a:p>
            <a:pPr eaLnBrk="1" hangingPunct="1">
              <a:lnSpc>
                <a:spcPct val="90000"/>
              </a:lnSpc>
              <a:buFont typeface="Wingdings" pitchFamily="2" charset="2"/>
              <a:buNone/>
              <a:defRPr/>
            </a:pPr>
            <a:r>
              <a:rPr lang="en-US" sz="2000"/>
              <a:t>Should you not know justice?—</a:t>
            </a:r>
          </a:p>
          <a:p>
            <a:pPr eaLnBrk="1" hangingPunct="1">
              <a:lnSpc>
                <a:spcPct val="90000"/>
              </a:lnSpc>
              <a:buFont typeface="Wingdings" pitchFamily="2" charset="2"/>
              <a:buNone/>
              <a:defRPr/>
            </a:pPr>
            <a:r>
              <a:rPr lang="en-US" sz="2000"/>
              <a:t>2 	you who hate the good and love the evil,</a:t>
            </a:r>
          </a:p>
          <a:p>
            <a:pPr eaLnBrk="1" hangingPunct="1">
              <a:lnSpc>
                <a:spcPct val="90000"/>
              </a:lnSpc>
              <a:buFont typeface="Wingdings" pitchFamily="2" charset="2"/>
              <a:buNone/>
              <a:defRPr/>
            </a:pPr>
            <a:r>
              <a:rPr lang="en-US" sz="2000"/>
              <a:t>who tear the skin off my people,</a:t>
            </a:r>
          </a:p>
          <a:p>
            <a:pPr lvl="1" eaLnBrk="1" hangingPunct="1">
              <a:lnSpc>
                <a:spcPct val="90000"/>
              </a:lnSpc>
              <a:buFont typeface="Wingdings" pitchFamily="2" charset="2"/>
              <a:buNone/>
              <a:defRPr/>
            </a:pPr>
            <a:r>
              <a:rPr lang="en-US" sz="2000"/>
              <a:t>and the flesh off their bones;</a:t>
            </a:r>
          </a:p>
          <a:p>
            <a:pPr eaLnBrk="1" hangingPunct="1">
              <a:lnSpc>
                <a:spcPct val="90000"/>
              </a:lnSpc>
              <a:buFont typeface="Wingdings" pitchFamily="2" charset="2"/>
              <a:buNone/>
              <a:defRPr/>
            </a:pPr>
            <a:r>
              <a:rPr lang="en-US" sz="2000"/>
              <a:t>3 who eat the flesh of my people,</a:t>
            </a:r>
          </a:p>
          <a:p>
            <a:pPr lvl="1" eaLnBrk="1" hangingPunct="1">
              <a:lnSpc>
                <a:spcPct val="90000"/>
              </a:lnSpc>
              <a:buFont typeface="Wingdings" pitchFamily="2" charset="2"/>
              <a:buNone/>
              <a:defRPr/>
            </a:pPr>
            <a:r>
              <a:rPr lang="en-US" sz="2000"/>
              <a:t>flay their skin off them,</a:t>
            </a:r>
          </a:p>
          <a:p>
            <a:pPr eaLnBrk="1" hangingPunct="1">
              <a:lnSpc>
                <a:spcPct val="90000"/>
              </a:lnSpc>
              <a:buFont typeface="Wingdings" pitchFamily="2" charset="2"/>
              <a:buNone/>
              <a:defRPr/>
            </a:pPr>
            <a:r>
              <a:rPr lang="en-US" sz="2000"/>
              <a:t>break their bones in pieces,</a:t>
            </a:r>
          </a:p>
          <a:p>
            <a:pPr lvl="1" eaLnBrk="1" hangingPunct="1">
              <a:lnSpc>
                <a:spcPct val="90000"/>
              </a:lnSpc>
              <a:buFont typeface="Wingdings" pitchFamily="2" charset="2"/>
              <a:buNone/>
              <a:defRPr/>
            </a:pPr>
            <a:r>
              <a:rPr lang="en-US" sz="2000"/>
              <a:t>and chop them up like meat in a kettle,</a:t>
            </a:r>
          </a:p>
          <a:p>
            <a:pPr eaLnBrk="1" hangingPunct="1">
              <a:lnSpc>
                <a:spcPct val="90000"/>
              </a:lnSpc>
              <a:buFont typeface="Wingdings" pitchFamily="2" charset="2"/>
              <a:buNone/>
              <a:defRPr/>
            </a:pPr>
            <a:r>
              <a:rPr lang="en-US" sz="2000"/>
              <a:t>like flesh in a caldron.   (Micah 3:1-3)</a:t>
            </a:r>
            <a:endParaRPr lang="en-AU" sz="2000"/>
          </a:p>
          <a:p>
            <a:pPr eaLnBrk="1" hangingPunct="1">
              <a:lnSpc>
                <a:spcPct val="90000"/>
              </a:lnSpc>
              <a:defRPr/>
            </a:pPr>
            <a:endParaRPr lang="en-AU" sz="2000"/>
          </a:p>
        </p:txBody>
      </p:sp>
      <p:pic>
        <p:nvPicPr>
          <p:cNvPr id="7174" name="Picture 6" descr="Ezra_Haggai_Zechariah"/>
          <p:cNvPicPr>
            <a:picLocks noChangeAspect="1" noChangeArrowheads="1"/>
          </p:cNvPicPr>
          <p:nvPr/>
        </p:nvPicPr>
        <p:blipFill>
          <a:blip r:embed="rId2"/>
          <a:srcRect l="54803"/>
          <a:stretch>
            <a:fillRect/>
          </a:stretch>
        </p:blipFill>
        <p:spPr bwMode="auto">
          <a:xfrm>
            <a:off x="5715000" y="1295400"/>
            <a:ext cx="2386013" cy="39608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wedge">
                                      <p:cBhvr>
                                        <p:cTn id="7" dur="2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7" name="Title 1"/>
          <p:cNvSpPr>
            <a:spLocks noGrp="1"/>
          </p:cNvSpPr>
          <p:nvPr>
            <p:ph type="title" idx="4294967295"/>
          </p:nvPr>
        </p:nvSpPr>
        <p:spPr/>
        <p:txBody>
          <a:bodyPr/>
          <a:lstStyle/>
          <a:p>
            <a:pPr eaLnBrk="1" hangingPunct="1">
              <a:defRPr/>
            </a:pPr>
            <a:r>
              <a:rPr lang="en-US"/>
              <a:t>What is Prophesy?</a:t>
            </a:r>
          </a:p>
        </p:txBody>
      </p:sp>
      <p:sp>
        <p:nvSpPr>
          <p:cNvPr id="14338" name="Content Placeholder 2"/>
          <p:cNvSpPr>
            <a:spLocks noGrp="1"/>
          </p:cNvSpPr>
          <p:nvPr>
            <p:ph idx="4294967295"/>
          </p:nvPr>
        </p:nvSpPr>
        <p:spPr/>
        <p:txBody>
          <a:bodyPr/>
          <a:lstStyle/>
          <a:p>
            <a:pPr eaLnBrk="1" hangingPunct="1">
              <a:buFont typeface="Wingdings" pitchFamily="2" charset="2"/>
              <a:buChar char="Y"/>
              <a:defRPr/>
            </a:pPr>
            <a:r>
              <a:rPr lang="en-US" dirty="0"/>
              <a:t>It is NOT the ability to predict or “see” the future! Although because prophets often speak of general future consequences, it is often viewed this way in hindsight.</a:t>
            </a:r>
          </a:p>
          <a:p>
            <a:pPr eaLnBrk="1" hangingPunct="1">
              <a:buFont typeface="Wingdings" pitchFamily="2" charset="2"/>
              <a:buChar char="Y"/>
              <a:defRPr/>
            </a:pPr>
            <a:r>
              <a:rPr lang="en-US" dirty="0"/>
              <a:t>It is actually the ability to </a:t>
            </a:r>
            <a:r>
              <a:rPr lang="en-US" dirty="0" err="1"/>
              <a:t>recognise</a:t>
            </a:r>
            <a:r>
              <a:rPr lang="en-US" dirty="0"/>
              <a:t> the will of God, and convey this to others.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337"/>
                                        </p:tgtEl>
                                        <p:attrNameLst>
                                          <p:attrName>style.visibility</p:attrName>
                                        </p:attrNameLst>
                                      </p:cBhvr>
                                      <p:to>
                                        <p:strVal val="visible"/>
                                      </p:to>
                                    </p:set>
                                    <p:animEffect transition="in" filter="fade">
                                      <p:cBhvr>
                                        <p:cTn id="7" dur="2000"/>
                                        <p:tgtEl>
                                          <p:spTgt spid="143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8">
                                            <p:txEl>
                                              <p:pRg st="0" end="0"/>
                                            </p:txEl>
                                          </p:spTgt>
                                        </p:tgtEl>
                                        <p:attrNameLst>
                                          <p:attrName>style.visibility</p:attrName>
                                        </p:attrNameLst>
                                      </p:cBhvr>
                                      <p:to>
                                        <p:strVal val="visible"/>
                                      </p:to>
                                    </p:set>
                                    <p:animEffect transition="in" filter="fade">
                                      <p:cBhvr>
                                        <p:cTn id="12" dur="2000"/>
                                        <p:tgtEl>
                                          <p:spTgt spid="1433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338">
                                            <p:txEl>
                                              <p:pRg st="1" end="1"/>
                                            </p:txEl>
                                          </p:spTgt>
                                        </p:tgtEl>
                                        <p:attrNameLst>
                                          <p:attrName>style.visibility</p:attrName>
                                        </p:attrNameLst>
                                      </p:cBhvr>
                                      <p:to>
                                        <p:strVal val="visible"/>
                                      </p:to>
                                    </p:set>
                                    <p:animEffect transition="in" filter="fade">
                                      <p:cBhvr>
                                        <p:cTn id="17" dur="2000"/>
                                        <p:tgtEl>
                                          <p:spTgt spid="1433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7" grpId="0"/>
      <p:bldP spid="1433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defRPr/>
            </a:pPr>
            <a:r>
              <a:rPr lang="en-US"/>
              <a:t>The </a:t>
            </a:r>
            <a:r>
              <a:rPr lang="en-GB"/>
              <a:t>Judgement</a:t>
            </a:r>
            <a:r>
              <a:rPr lang="en-US"/>
              <a:t> Oracle…</a:t>
            </a:r>
          </a:p>
        </p:txBody>
      </p:sp>
      <p:sp>
        <p:nvSpPr>
          <p:cNvPr id="21506" name="Content Placeholder 2"/>
          <p:cNvSpPr>
            <a:spLocks noGrp="1"/>
          </p:cNvSpPr>
          <p:nvPr>
            <p:ph idx="4294967295"/>
          </p:nvPr>
        </p:nvSpPr>
        <p:spPr/>
        <p:txBody>
          <a:bodyPr/>
          <a:lstStyle/>
          <a:p>
            <a:pPr eaLnBrk="1" hangingPunct="1">
              <a:buFont typeface="Wingdings" pitchFamily="2" charset="2"/>
              <a:buNone/>
              <a:defRPr/>
            </a:pPr>
            <a:r>
              <a:rPr lang="en-US" sz="2000" b="1"/>
              <a:t>1. Delivered by the Prophet on behalf of God, the Sender</a:t>
            </a:r>
          </a:p>
          <a:p>
            <a:pPr eaLnBrk="1" hangingPunct="1">
              <a:spcBef>
                <a:spcPct val="0"/>
              </a:spcBef>
              <a:buFontTx/>
              <a:buNone/>
              <a:defRPr/>
            </a:pPr>
            <a:r>
              <a:rPr lang="en-US" sz="2000"/>
              <a:t>		“Thus says the Lord…”</a:t>
            </a:r>
            <a:endParaRPr lang="en-AU" sz="2000"/>
          </a:p>
          <a:p>
            <a:pPr eaLnBrk="1" hangingPunct="1">
              <a:spcBef>
                <a:spcPct val="0"/>
              </a:spcBef>
              <a:buFontTx/>
              <a:buNone/>
              <a:defRPr/>
            </a:pPr>
            <a:r>
              <a:rPr lang="en-US" sz="2000" b="1"/>
              <a:t>2. To a Recipient</a:t>
            </a:r>
            <a:endParaRPr lang="en-AU" sz="2000" b="1"/>
          </a:p>
          <a:p>
            <a:pPr eaLnBrk="1" hangingPunct="1">
              <a:spcBef>
                <a:spcPct val="0"/>
              </a:spcBef>
              <a:buFontTx/>
              <a:buNone/>
              <a:defRPr/>
            </a:pPr>
            <a:r>
              <a:rPr lang="en-US" sz="2000"/>
              <a:t>		“Hear, O Israel”</a:t>
            </a:r>
            <a:endParaRPr lang="en-AU" sz="2000"/>
          </a:p>
          <a:p>
            <a:pPr eaLnBrk="1" hangingPunct="1">
              <a:spcBef>
                <a:spcPct val="0"/>
              </a:spcBef>
              <a:buFontTx/>
              <a:buNone/>
              <a:defRPr/>
            </a:pPr>
            <a:r>
              <a:rPr lang="en-US" sz="2000" b="1"/>
              <a:t>3. History of the relationship between sender and recipient</a:t>
            </a:r>
            <a:endParaRPr lang="en-AU" sz="2000" b="1"/>
          </a:p>
          <a:p>
            <a:pPr eaLnBrk="1" hangingPunct="1">
              <a:spcBef>
                <a:spcPct val="0"/>
              </a:spcBef>
              <a:buFontTx/>
              <a:buNone/>
              <a:defRPr/>
            </a:pPr>
            <a:r>
              <a:rPr lang="en-AU" sz="2000"/>
              <a:t>		“I </a:t>
            </a:r>
            <a:r>
              <a:rPr lang="en-US" sz="2000"/>
              <a:t>led you out of Egypt."</a:t>
            </a:r>
            <a:endParaRPr lang="en-AU" sz="2000"/>
          </a:p>
          <a:p>
            <a:pPr eaLnBrk="1" hangingPunct="1">
              <a:spcBef>
                <a:spcPct val="0"/>
              </a:spcBef>
              <a:buFontTx/>
              <a:buNone/>
              <a:defRPr/>
            </a:pPr>
            <a:r>
              <a:rPr lang="en-US" sz="2000" b="1"/>
              <a:t>4. Statement of offence - sin</a:t>
            </a:r>
            <a:endParaRPr lang="en-AU" sz="2000" b="1"/>
          </a:p>
          <a:p>
            <a:pPr eaLnBrk="1" hangingPunct="1">
              <a:buFont typeface="Wingdings" pitchFamily="2" charset="2"/>
              <a:buNone/>
              <a:defRPr/>
            </a:pPr>
            <a:r>
              <a:rPr lang="en-US" sz="2000"/>
              <a:t>		"You have forgotten me and worshiped other </a:t>
            </a:r>
            <a:r>
              <a:rPr lang="en-AU" sz="2000"/>
              <a:t>gods." </a:t>
            </a:r>
          </a:p>
          <a:p>
            <a:pPr eaLnBrk="1" hangingPunct="1">
              <a:buFont typeface="Wingdings" pitchFamily="2" charset="2"/>
              <a:buNone/>
              <a:defRPr/>
            </a:pPr>
            <a:r>
              <a:rPr lang="en-US" sz="2000" b="1"/>
              <a:t>5. Oracle formula  (therefore) </a:t>
            </a:r>
          </a:p>
          <a:p>
            <a:pPr eaLnBrk="1" hangingPunct="1">
              <a:buFont typeface="Wingdings" pitchFamily="2" charset="2"/>
              <a:buNone/>
              <a:defRPr/>
            </a:pPr>
            <a:r>
              <a:rPr lang="en-US" sz="2000" b="1"/>
              <a:t>		</a:t>
            </a:r>
            <a:r>
              <a:rPr lang="en-US" sz="2000"/>
              <a:t>“Therefore, thus says the Lord…”</a:t>
            </a:r>
          </a:p>
          <a:p>
            <a:pPr eaLnBrk="1" hangingPunct="1">
              <a:buFont typeface="Wingdings" pitchFamily="2" charset="2"/>
              <a:buNone/>
              <a:defRPr/>
            </a:pPr>
            <a:endParaRPr lang="en-US" sz="2000"/>
          </a:p>
          <a:p>
            <a:pPr eaLnBrk="1" hangingPunct="1">
              <a:buFont typeface="Wingdings" pitchFamily="2" charset="2"/>
              <a:buNone/>
              <a:defRPr/>
            </a:pPr>
            <a:r>
              <a:rPr lang="en-US" sz="2000"/>
              <a:t>					Punishment.</a:t>
            </a:r>
            <a:endParaRPr lang="en-AU"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1505"/>
                                        </p:tgtEl>
                                        <p:attrNameLst>
                                          <p:attrName>style.visibility</p:attrName>
                                        </p:attrNameLst>
                                      </p:cBhvr>
                                      <p:to>
                                        <p:strVal val="visible"/>
                                      </p:to>
                                    </p:set>
                                    <p:animEffect transition="in" filter="fade">
                                      <p:cBhvr>
                                        <p:cTn id="7" dur="2000"/>
                                        <p:tgtEl>
                                          <p:spTgt spid="2150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506">
                                            <p:txEl>
                                              <p:pRg st="0" end="0"/>
                                            </p:txEl>
                                          </p:spTgt>
                                        </p:tgtEl>
                                        <p:attrNameLst>
                                          <p:attrName>style.visibility</p:attrName>
                                        </p:attrNameLst>
                                      </p:cBhvr>
                                      <p:to>
                                        <p:strVal val="visible"/>
                                      </p:to>
                                    </p:set>
                                    <p:animEffect transition="in" filter="fade">
                                      <p:cBhvr>
                                        <p:cTn id="12" dur="2000"/>
                                        <p:tgtEl>
                                          <p:spTgt spid="2150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506">
                                            <p:txEl>
                                              <p:pRg st="1" end="1"/>
                                            </p:txEl>
                                          </p:spTgt>
                                        </p:tgtEl>
                                        <p:attrNameLst>
                                          <p:attrName>style.visibility</p:attrName>
                                        </p:attrNameLst>
                                      </p:cBhvr>
                                      <p:to>
                                        <p:strVal val="visible"/>
                                      </p:to>
                                    </p:set>
                                    <p:animEffect transition="in" filter="fade">
                                      <p:cBhvr>
                                        <p:cTn id="17" dur="2000"/>
                                        <p:tgtEl>
                                          <p:spTgt spid="2150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506">
                                            <p:txEl>
                                              <p:pRg st="2" end="2"/>
                                            </p:txEl>
                                          </p:spTgt>
                                        </p:tgtEl>
                                        <p:attrNameLst>
                                          <p:attrName>style.visibility</p:attrName>
                                        </p:attrNameLst>
                                      </p:cBhvr>
                                      <p:to>
                                        <p:strVal val="visible"/>
                                      </p:to>
                                    </p:set>
                                    <p:animEffect transition="in" filter="fade">
                                      <p:cBhvr>
                                        <p:cTn id="22" dur="2000"/>
                                        <p:tgtEl>
                                          <p:spTgt spid="2150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506">
                                            <p:txEl>
                                              <p:pRg st="3" end="3"/>
                                            </p:txEl>
                                          </p:spTgt>
                                        </p:tgtEl>
                                        <p:attrNameLst>
                                          <p:attrName>style.visibility</p:attrName>
                                        </p:attrNameLst>
                                      </p:cBhvr>
                                      <p:to>
                                        <p:strVal val="visible"/>
                                      </p:to>
                                    </p:set>
                                    <p:animEffect transition="in" filter="fade">
                                      <p:cBhvr>
                                        <p:cTn id="27" dur="2000"/>
                                        <p:tgtEl>
                                          <p:spTgt spid="21506">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506">
                                            <p:txEl>
                                              <p:pRg st="4" end="4"/>
                                            </p:txEl>
                                          </p:spTgt>
                                        </p:tgtEl>
                                        <p:attrNameLst>
                                          <p:attrName>style.visibility</p:attrName>
                                        </p:attrNameLst>
                                      </p:cBhvr>
                                      <p:to>
                                        <p:strVal val="visible"/>
                                      </p:to>
                                    </p:set>
                                    <p:animEffect transition="in" filter="fade">
                                      <p:cBhvr>
                                        <p:cTn id="32" dur="2000"/>
                                        <p:tgtEl>
                                          <p:spTgt spid="21506">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506">
                                            <p:txEl>
                                              <p:pRg st="5" end="5"/>
                                            </p:txEl>
                                          </p:spTgt>
                                        </p:tgtEl>
                                        <p:attrNameLst>
                                          <p:attrName>style.visibility</p:attrName>
                                        </p:attrNameLst>
                                      </p:cBhvr>
                                      <p:to>
                                        <p:strVal val="visible"/>
                                      </p:to>
                                    </p:set>
                                    <p:animEffect transition="in" filter="fade">
                                      <p:cBhvr>
                                        <p:cTn id="37" dur="2000"/>
                                        <p:tgtEl>
                                          <p:spTgt spid="21506">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506">
                                            <p:txEl>
                                              <p:pRg st="6" end="6"/>
                                            </p:txEl>
                                          </p:spTgt>
                                        </p:tgtEl>
                                        <p:attrNameLst>
                                          <p:attrName>style.visibility</p:attrName>
                                        </p:attrNameLst>
                                      </p:cBhvr>
                                      <p:to>
                                        <p:strVal val="visible"/>
                                      </p:to>
                                    </p:set>
                                    <p:animEffect transition="in" filter="fade">
                                      <p:cBhvr>
                                        <p:cTn id="42" dur="2000"/>
                                        <p:tgtEl>
                                          <p:spTgt spid="21506">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1506">
                                            <p:txEl>
                                              <p:pRg st="7" end="7"/>
                                            </p:txEl>
                                          </p:spTgt>
                                        </p:tgtEl>
                                        <p:attrNameLst>
                                          <p:attrName>style.visibility</p:attrName>
                                        </p:attrNameLst>
                                      </p:cBhvr>
                                      <p:to>
                                        <p:strVal val="visible"/>
                                      </p:to>
                                    </p:set>
                                    <p:animEffect transition="in" filter="fade">
                                      <p:cBhvr>
                                        <p:cTn id="47" dur="2000"/>
                                        <p:tgtEl>
                                          <p:spTgt spid="21506">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506">
                                            <p:txEl>
                                              <p:pRg st="8" end="8"/>
                                            </p:txEl>
                                          </p:spTgt>
                                        </p:tgtEl>
                                        <p:attrNameLst>
                                          <p:attrName>style.visibility</p:attrName>
                                        </p:attrNameLst>
                                      </p:cBhvr>
                                      <p:to>
                                        <p:strVal val="visible"/>
                                      </p:to>
                                    </p:set>
                                    <p:animEffect transition="in" filter="fade">
                                      <p:cBhvr>
                                        <p:cTn id="52" dur="2000"/>
                                        <p:tgtEl>
                                          <p:spTgt spid="21506">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1506">
                                            <p:txEl>
                                              <p:pRg st="9" end="9"/>
                                            </p:txEl>
                                          </p:spTgt>
                                        </p:tgtEl>
                                        <p:attrNameLst>
                                          <p:attrName>style.visibility</p:attrName>
                                        </p:attrNameLst>
                                      </p:cBhvr>
                                      <p:to>
                                        <p:strVal val="visible"/>
                                      </p:to>
                                    </p:set>
                                    <p:animEffect transition="in" filter="fade">
                                      <p:cBhvr>
                                        <p:cTn id="57" dur="2000"/>
                                        <p:tgtEl>
                                          <p:spTgt spid="21506">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1506">
                                            <p:txEl>
                                              <p:pRg st="11" end="11"/>
                                            </p:txEl>
                                          </p:spTgt>
                                        </p:tgtEl>
                                        <p:attrNameLst>
                                          <p:attrName>style.visibility</p:attrName>
                                        </p:attrNameLst>
                                      </p:cBhvr>
                                      <p:to>
                                        <p:strVal val="visible"/>
                                      </p:to>
                                    </p:set>
                                    <p:animEffect transition="in" filter="fade">
                                      <p:cBhvr>
                                        <p:cTn id="62" dur="2000"/>
                                        <p:tgtEl>
                                          <p:spTgt spid="2150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5" grpId="0"/>
      <p:bldP spid="21506"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defRPr/>
            </a:pPr>
            <a:r>
              <a:rPr lang="en-GB"/>
              <a:t>Foul language</a:t>
            </a:r>
          </a:p>
        </p:txBody>
      </p:sp>
      <p:sp>
        <p:nvSpPr>
          <p:cNvPr id="22530" name="Content Placeholder 2"/>
          <p:cNvSpPr>
            <a:spLocks noGrp="1"/>
          </p:cNvSpPr>
          <p:nvPr>
            <p:ph idx="4294967295"/>
          </p:nvPr>
        </p:nvSpPr>
        <p:spPr/>
        <p:txBody>
          <a:bodyPr/>
          <a:lstStyle/>
          <a:p>
            <a:pPr eaLnBrk="1" hangingPunct="1">
              <a:buFont typeface="Wingdings" pitchFamily="2" charset="2"/>
              <a:buChar char="Y"/>
              <a:defRPr/>
            </a:pPr>
            <a:r>
              <a:rPr lang="en-GB"/>
              <a:t>Filthy Language – </a:t>
            </a:r>
          </a:p>
          <a:p>
            <a:pPr algn="ctr" eaLnBrk="1" hangingPunct="1">
              <a:buFont typeface="Wingdings" pitchFamily="2" charset="2"/>
              <a:buNone/>
              <a:defRPr/>
            </a:pPr>
            <a:r>
              <a:rPr lang="en-US" sz="2000"/>
              <a:t>Lift up your eyes to the barren heights and see</a:t>
            </a:r>
          </a:p>
          <a:p>
            <a:pPr algn="ctr" eaLnBrk="1" hangingPunct="1">
              <a:buFont typeface="Wingdings" pitchFamily="2" charset="2"/>
              <a:buNone/>
              <a:defRPr/>
            </a:pPr>
            <a:r>
              <a:rPr lang="en-US" sz="2000"/>
              <a:t>Where have you not been f….d?	Jer 3:2</a:t>
            </a:r>
            <a:endParaRPr lang="en-GB" sz="2000"/>
          </a:p>
          <a:p>
            <a:pPr eaLnBrk="1" hangingPunct="1">
              <a:buFont typeface="Wingdings" pitchFamily="2" charset="2"/>
              <a:buChar char="Y"/>
              <a:defRPr/>
            </a:pPr>
            <a:r>
              <a:rPr lang="en-GB"/>
              <a:t>Pornographic Imagery – </a:t>
            </a:r>
          </a:p>
          <a:p>
            <a:pPr algn="ctr" eaLnBrk="1" hangingPunct="1">
              <a:spcBef>
                <a:spcPct val="0"/>
              </a:spcBef>
              <a:buFont typeface="Wingdings" pitchFamily="2" charset="2"/>
              <a:buNone/>
              <a:defRPr/>
            </a:pPr>
            <a:r>
              <a:rPr lang="en-US" sz="2000"/>
              <a:t>And she (Jerusalem) lusted after her lovers (Assyrians and Babylonians) there, whose members were like those of donkeys, and whose emission was like that of stallions. </a:t>
            </a:r>
            <a:r>
              <a:rPr lang="en-US" sz="2000" i="1"/>
              <a:t> </a:t>
            </a:r>
            <a:r>
              <a:rPr lang="en-US" sz="2000"/>
              <a:t> Ezek 23:20</a:t>
            </a:r>
            <a:endParaRPr lang="en-GB" sz="2000"/>
          </a:p>
          <a:p>
            <a:pPr eaLnBrk="1" hangingPunct="1">
              <a:buFont typeface="Wingdings" pitchFamily="2" charset="2"/>
              <a:buChar char="Y"/>
              <a:defRPr/>
            </a:pPr>
            <a:r>
              <a:rPr lang="en-GB"/>
              <a:t>Images that disgust – </a:t>
            </a:r>
          </a:p>
          <a:p>
            <a:pPr algn="ctr" eaLnBrk="1" hangingPunct="1">
              <a:buFont typeface="Wingdings" pitchFamily="2" charset="2"/>
              <a:buNone/>
              <a:defRPr/>
            </a:pPr>
            <a:r>
              <a:rPr lang="en-US" sz="2000"/>
              <a:t>I am like a moth to Ephraim </a:t>
            </a:r>
          </a:p>
          <a:p>
            <a:pPr algn="ctr" eaLnBrk="1" hangingPunct="1">
              <a:buFont typeface="Wingdings" pitchFamily="2" charset="2"/>
              <a:buNone/>
              <a:defRPr/>
            </a:pPr>
            <a:r>
              <a:rPr lang="en-US" sz="2000"/>
              <a:t>And like the rottenness of maggots to Judah. Hos 5:12</a:t>
            </a:r>
            <a:endParaRPr lang="en-AU" sz="2000"/>
          </a:p>
          <a:p>
            <a:pPr eaLnBrk="1" hangingPunct="1">
              <a:defRPr/>
            </a:pPr>
            <a:endParaRPr lang="en-GB" sz="2000"/>
          </a:p>
          <a:p>
            <a:pPr eaLnBrk="1" hangingPunct="1">
              <a:defRPr/>
            </a:pP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fade">
                                      <p:cBhvr>
                                        <p:cTn id="7" dur="2000"/>
                                        <p:tgtEl>
                                          <p:spTgt spid="2252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530">
                                            <p:txEl>
                                              <p:pRg st="0" end="0"/>
                                            </p:txEl>
                                          </p:spTgt>
                                        </p:tgtEl>
                                        <p:attrNameLst>
                                          <p:attrName>style.visibility</p:attrName>
                                        </p:attrNameLst>
                                      </p:cBhvr>
                                      <p:to>
                                        <p:strVal val="visible"/>
                                      </p:to>
                                    </p:set>
                                    <p:animEffect transition="in" filter="fade">
                                      <p:cBhvr>
                                        <p:cTn id="12" dur="2000"/>
                                        <p:tgtEl>
                                          <p:spTgt spid="2253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530">
                                            <p:txEl>
                                              <p:pRg st="1" end="1"/>
                                            </p:txEl>
                                          </p:spTgt>
                                        </p:tgtEl>
                                        <p:attrNameLst>
                                          <p:attrName>style.visibility</p:attrName>
                                        </p:attrNameLst>
                                      </p:cBhvr>
                                      <p:to>
                                        <p:strVal val="visible"/>
                                      </p:to>
                                    </p:set>
                                    <p:animEffect transition="in" filter="fade">
                                      <p:cBhvr>
                                        <p:cTn id="17" dur="2000"/>
                                        <p:tgtEl>
                                          <p:spTgt spid="2253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530">
                                            <p:txEl>
                                              <p:pRg st="2" end="2"/>
                                            </p:txEl>
                                          </p:spTgt>
                                        </p:tgtEl>
                                        <p:attrNameLst>
                                          <p:attrName>style.visibility</p:attrName>
                                        </p:attrNameLst>
                                      </p:cBhvr>
                                      <p:to>
                                        <p:strVal val="visible"/>
                                      </p:to>
                                    </p:set>
                                    <p:animEffect transition="in" filter="fade">
                                      <p:cBhvr>
                                        <p:cTn id="22" dur="2000"/>
                                        <p:tgtEl>
                                          <p:spTgt spid="2253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530">
                                            <p:txEl>
                                              <p:pRg st="3" end="3"/>
                                            </p:txEl>
                                          </p:spTgt>
                                        </p:tgtEl>
                                        <p:attrNameLst>
                                          <p:attrName>style.visibility</p:attrName>
                                        </p:attrNameLst>
                                      </p:cBhvr>
                                      <p:to>
                                        <p:strVal val="visible"/>
                                      </p:to>
                                    </p:set>
                                    <p:animEffect transition="in" filter="fade">
                                      <p:cBhvr>
                                        <p:cTn id="27" dur="2000"/>
                                        <p:tgtEl>
                                          <p:spTgt spid="2253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530">
                                            <p:txEl>
                                              <p:pRg st="4" end="4"/>
                                            </p:txEl>
                                          </p:spTgt>
                                        </p:tgtEl>
                                        <p:attrNameLst>
                                          <p:attrName>style.visibility</p:attrName>
                                        </p:attrNameLst>
                                      </p:cBhvr>
                                      <p:to>
                                        <p:strVal val="visible"/>
                                      </p:to>
                                    </p:set>
                                    <p:animEffect transition="in" filter="fade">
                                      <p:cBhvr>
                                        <p:cTn id="32" dur="2000"/>
                                        <p:tgtEl>
                                          <p:spTgt spid="2253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2530">
                                            <p:txEl>
                                              <p:pRg st="5" end="5"/>
                                            </p:txEl>
                                          </p:spTgt>
                                        </p:tgtEl>
                                        <p:attrNameLst>
                                          <p:attrName>style.visibility</p:attrName>
                                        </p:attrNameLst>
                                      </p:cBhvr>
                                      <p:to>
                                        <p:strVal val="visible"/>
                                      </p:to>
                                    </p:set>
                                    <p:animEffect transition="in" filter="fade">
                                      <p:cBhvr>
                                        <p:cTn id="37" dur="2000"/>
                                        <p:tgtEl>
                                          <p:spTgt spid="2253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2530">
                                            <p:txEl>
                                              <p:pRg st="6" end="6"/>
                                            </p:txEl>
                                          </p:spTgt>
                                        </p:tgtEl>
                                        <p:attrNameLst>
                                          <p:attrName>style.visibility</p:attrName>
                                        </p:attrNameLst>
                                      </p:cBhvr>
                                      <p:to>
                                        <p:strVal val="visible"/>
                                      </p:to>
                                    </p:set>
                                    <p:animEffect transition="in" filter="fade">
                                      <p:cBhvr>
                                        <p:cTn id="42" dur="2000"/>
                                        <p:tgtEl>
                                          <p:spTgt spid="22530">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530">
                                            <p:txEl>
                                              <p:pRg st="7" end="7"/>
                                            </p:txEl>
                                          </p:spTgt>
                                        </p:tgtEl>
                                        <p:attrNameLst>
                                          <p:attrName>style.visibility</p:attrName>
                                        </p:attrNameLst>
                                      </p:cBhvr>
                                      <p:to>
                                        <p:strVal val="visible"/>
                                      </p:to>
                                    </p:set>
                                    <p:animEffect transition="in" filter="fade">
                                      <p:cBhvr>
                                        <p:cTn id="47" dur="2000"/>
                                        <p:tgtEl>
                                          <p:spTgt spid="2253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P spid="22530"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n-AU"/>
              <a:t>These Prophets…</a:t>
            </a:r>
          </a:p>
        </p:txBody>
      </p:sp>
      <p:sp>
        <p:nvSpPr>
          <p:cNvPr id="41987" name="Rectangle 3"/>
          <p:cNvSpPr>
            <a:spLocks noGrp="1" noChangeArrowheads="1"/>
          </p:cNvSpPr>
          <p:nvPr>
            <p:ph type="body" idx="1"/>
          </p:nvPr>
        </p:nvSpPr>
        <p:spPr/>
        <p:txBody>
          <a:bodyPr/>
          <a:lstStyle/>
          <a:p>
            <a:pPr eaLnBrk="1" hangingPunct="1">
              <a:buFont typeface="Wingdings" pitchFamily="2" charset="2"/>
              <a:buChar char="Y"/>
              <a:defRPr/>
            </a:pPr>
            <a:r>
              <a:rPr lang="en-AU"/>
              <a:t>Use language, personality and arresting behaviour to:</a:t>
            </a:r>
          </a:p>
          <a:p>
            <a:pPr lvl="1" eaLnBrk="1" hangingPunct="1">
              <a:buFont typeface="Wingdings" pitchFamily="2" charset="2"/>
              <a:buChar char="Y"/>
              <a:defRPr/>
            </a:pPr>
            <a:r>
              <a:rPr lang="en-US"/>
              <a:t>Shock the people out of their comfort zone</a:t>
            </a:r>
            <a:endParaRPr lang="en-AU"/>
          </a:p>
          <a:p>
            <a:pPr lvl="1" eaLnBrk="1" hangingPunct="1">
              <a:buFont typeface="Wingdings" pitchFamily="2" charset="2"/>
              <a:buChar char="Y"/>
              <a:defRPr/>
            </a:pPr>
            <a:r>
              <a:rPr lang="en-US"/>
              <a:t>Expose the evils and dangers of their values </a:t>
            </a:r>
          </a:p>
          <a:p>
            <a:pPr lvl="1" eaLnBrk="1" hangingPunct="1">
              <a:buFont typeface="Wingdings" pitchFamily="2" charset="2"/>
              <a:buChar char="Y"/>
              <a:defRPr/>
            </a:pPr>
            <a:r>
              <a:rPr lang="en-US"/>
              <a:t>Strive to bring about a change of attitude</a:t>
            </a:r>
            <a:endParaRPr lang="en-A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457200" y="533400"/>
            <a:ext cx="8229600" cy="5592763"/>
          </a:xfrm>
        </p:spPr>
        <p:txBody>
          <a:bodyPr/>
          <a:lstStyle/>
          <a:p>
            <a:pPr eaLnBrk="1" hangingPunct="1">
              <a:buFont typeface="Wingdings" pitchFamily="2" charset="2"/>
              <a:buChar char="Y"/>
              <a:defRPr/>
            </a:pPr>
            <a:r>
              <a:rPr lang="en-AU"/>
              <a:t>The prophets used grotesque imagery to speak of contemporary horrors…</a:t>
            </a:r>
          </a:p>
          <a:p>
            <a:pPr eaLnBrk="1" hangingPunct="1">
              <a:buFont typeface="Wingdings" pitchFamily="2" charset="2"/>
              <a:buNone/>
              <a:defRPr/>
            </a:pPr>
            <a:r>
              <a:rPr lang="en-AU"/>
              <a:t>This is Afghanistan…</a:t>
            </a:r>
          </a:p>
          <a:p>
            <a:pPr eaLnBrk="1" hangingPunct="1">
              <a:defRPr/>
            </a:pPr>
            <a:endParaRPr lang="en-AU"/>
          </a:p>
        </p:txBody>
      </p:sp>
      <p:pic>
        <p:nvPicPr>
          <p:cNvPr id="9223" name="Picture 7" descr="afghanistan_war"/>
          <p:cNvPicPr>
            <a:picLocks noChangeAspect="1" noChangeArrowheads="1"/>
          </p:cNvPicPr>
          <p:nvPr/>
        </p:nvPicPr>
        <p:blipFill>
          <a:blip r:embed="rId2"/>
          <a:srcRect/>
          <a:stretch>
            <a:fillRect/>
          </a:stretch>
        </p:blipFill>
        <p:spPr bwMode="auto">
          <a:xfrm>
            <a:off x="611188" y="2420938"/>
            <a:ext cx="2697162" cy="3960812"/>
          </a:xfrm>
          <a:prstGeom prst="rect">
            <a:avLst/>
          </a:prstGeom>
          <a:noFill/>
          <a:ln w="9525">
            <a:noFill/>
            <a:miter lim="800000"/>
            <a:headEnd/>
            <a:tailEnd/>
          </a:ln>
        </p:spPr>
      </p:pic>
      <p:pic>
        <p:nvPicPr>
          <p:cNvPr id="9224" name="Picture 8" descr="Afghanistan_warA"/>
          <p:cNvPicPr>
            <a:picLocks noChangeAspect="1" noChangeArrowheads="1"/>
          </p:cNvPicPr>
          <p:nvPr/>
        </p:nvPicPr>
        <p:blipFill>
          <a:blip r:embed="rId3"/>
          <a:srcRect/>
          <a:stretch>
            <a:fillRect/>
          </a:stretch>
        </p:blipFill>
        <p:spPr bwMode="auto">
          <a:xfrm>
            <a:off x="4953000" y="1905000"/>
            <a:ext cx="3692525" cy="4513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randombar(horizontal)">
                                      <p:cBhvr>
                                        <p:cTn id="7" dur="500"/>
                                        <p:tgtEl>
                                          <p:spTgt spid="922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9224"/>
                                        </p:tgtEl>
                                        <p:attrNameLst>
                                          <p:attrName>style.visibility</p:attrName>
                                        </p:attrNameLst>
                                      </p:cBhvr>
                                      <p:to>
                                        <p:strVal val="visible"/>
                                      </p:to>
                                    </p:set>
                                    <p:animEffect transition="in" filter="randombar(horizontal)">
                                      <p:cBhvr>
                                        <p:cTn id="11" dur="500"/>
                                        <p:tgtEl>
                                          <p:spTgt spid="92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457200" y="609600"/>
            <a:ext cx="8229600" cy="5516563"/>
          </a:xfrm>
        </p:spPr>
        <p:txBody>
          <a:bodyPr/>
          <a:lstStyle/>
          <a:p>
            <a:pPr eaLnBrk="1" hangingPunct="1">
              <a:buFont typeface="Wingdings" pitchFamily="2" charset="2"/>
              <a:buNone/>
              <a:defRPr/>
            </a:pPr>
            <a:r>
              <a:rPr lang="en-AU"/>
              <a:t>Palestine…</a:t>
            </a:r>
          </a:p>
          <a:p>
            <a:pPr eaLnBrk="1" hangingPunct="1">
              <a:defRPr/>
            </a:pPr>
            <a:endParaRPr lang="en-AU"/>
          </a:p>
        </p:txBody>
      </p:sp>
      <p:pic>
        <p:nvPicPr>
          <p:cNvPr id="10245" name="Picture 5" descr="Gaza_bulldozer"/>
          <p:cNvPicPr>
            <a:picLocks noChangeAspect="1" noChangeArrowheads="1"/>
          </p:cNvPicPr>
          <p:nvPr/>
        </p:nvPicPr>
        <p:blipFill>
          <a:blip r:embed="rId2"/>
          <a:srcRect/>
          <a:stretch>
            <a:fillRect/>
          </a:stretch>
        </p:blipFill>
        <p:spPr bwMode="auto">
          <a:xfrm>
            <a:off x="4267200" y="304800"/>
            <a:ext cx="4637088" cy="3098800"/>
          </a:xfrm>
          <a:prstGeom prst="rect">
            <a:avLst/>
          </a:prstGeom>
          <a:noFill/>
          <a:ln w="9525">
            <a:noFill/>
            <a:miter lim="800000"/>
            <a:headEnd/>
            <a:tailEnd/>
          </a:ln>
        </p:spPr>
      </p:pic>
      <p:pic>
        <p:nvPicPr>
          <p:cNvPr id="10247" name="Picture 7" descr="palestinian child_crying"/>
          <p:cNvPicPr>
            <a:picLocks noChangeAspect="1" noChangeArrowheads="1"/>
          </p:cNvPicPr>
          <p:nvPr/>
        </p:nvPicPr>
        <p:blipFill>
          <a:blip r:embed="rId3"/>
          <a:srcRect/>
          <a:stretch>
            <a:fillRect/>
          </a:stretch>
        </p:blipFill>
        <p:spPr bwMode="auto">
          <a:xfrm>
            <a:off x="4495800" y="3581400"/>
            <a:ext cx="4105275" cy="2935288"/>
          </a:xfrm>
          <a:prstGeom prst="rect">
            <a:avLst/>
          </a:prstGeom>
          <a:noFill/>
          <a:ln w="9525">
            <a:noFill/>
            <a:miter lim="800000"/>
            <a:headEnd/>
            <a:tailEnd/>
          </a:ln>
        </p:spPr>
      </p:pic>
      <p:pic>
        <p:nvPicPr>
          <p:cNvPr id="10246" name="Picture 6" descr="Palestinian_capture"/>
          <p:cNvPicPr>
            <a:picLocks noChangeAspect="1" noChangeArrowheads="1"/>
          </p:cNvPicPr>
          <p:nvPr/>
        </p:nvPicPr>
        <p:blipFill>
          <a:blip r:embed="rId4"/>
          <a:srcRect/>
          <a:stretch>
            <a:fillRect/>
          </a:stretch>
        </p:blipFill>
        <p:spPr bwMode="auto">
          <a:xfrm>
            <a:off x="457200" y="2133600"/>
            <a:ext cx="3324225" cy="4324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dissolve">
                                      <p:cBhvr>
                                        <p:cTn id="7" dur="500"/>
                                        <p:tgtEl>
                                          <p:spTgt spid="1024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0247"/>
                                        </p:tgtEl>
                                        <p:attrNameLst>
                                          <p:attrName>style.visibility</p:attrName>
                                        </p:attrNameLst>
                                      </p:cBhvr>
                                      <p:to>
                                        <p:strVal val="visible"/>
                                      </p:to>
                                    </p:set>
                                    <p:animEffect transition="in" filter="dissolve">
                                      <p:cBhvr>
                                        <p:cTn id="11" dur="500"/>
                                        <p:tgtEl>
                                          <p:spTgt spid="10247"/>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10246"/>
                                        </p:tgtEl>
                                        <p:attrNameLst>
                                          <p:attrName>style.visibility</p:attrName>
                                        </p:attrNameLst>
                                      </p:cBhvr>
                                      <p:to>
                                        <p:strVal val="visible"/>
                                      </p:to>
                                    </p:set>
                                    <p:animEffect transition="in" filter="dissolve">
                                      <p:cBhvr>
                                        <p:cTn id="15" dur="500"/>
                                        <p:tgtEl>
                                          <p:spTgt spid="10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457200" y="533400"/>
            <a:ext cx="8229600" cy="5592763"/>
          </a:xfrm>
        </p:spPr>
        <p:txBody>
          <a:bodyPr/>
          <a:lstStyle/>
          <a:p>
            <a:pPr eaLnBrk="1" hangingPunct="1">
              <a:buFont typeface="Wingdings" pitchFamily="2" charset="2"/>
              <a:buNone/>
              <a:defRPr/>
            </a:pPr>
            <a:r>
              <a:rPr lang="en-AU"/>
              <a:t>Kosovo (ethnic cleansing)…</a:t>
            </a:r>
          </a:p>
          <a:p>
            <a:pPr eaLnBrk="1" hangingPunct="1">
              <a:defRPr/>
            </a:pPr>
            <a:endParaRPr lang="en-AU"/>
          </a:p>
        </p:txBody>
      </p:sp>
      <p:pic>
        <p:nvPicPr>
          <p:cNvPr id="11269" name="Picture 5" descr="Kosovo_ethnic_cleansing"/>
          <p:cNvPicPr>
            <a:picLocks noChangeAspect="1" noChangeArrowheads="1"/>
          </p:cNvPicPr>
          <p:nvPr/>
        </p:nvPicPr>
        <p:blipFill>
          <a:blip r:embed="rId2"/>
          <a:srcRect/>
          <a:stretch>
            <a:fillRect/>
          </a:stretch>
        </p:blipFill>
        <p:spPr bwMode="auto">
          <a:xfrm>
            <a:off x="2514600" y="1295400"/>
            <a:ext cx="4429125" cy="5062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dissolve">
                                      <p:cBhvr>
                                        <p:cTn id="7"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609600"/>
            <a:ext cx="8229600" cy="5516563"/>
          </a:xfrm>
        </p:spPr>
        <p:txBody>
          <a:bodyPr/>
          <a:lstStyle/>
          <a:p>
            <a:pPr eaLnBrk="1" hangingPunct="1">
              <a:buFont typeface="Wingdings" pitchFamily="2" charset="2"/>
              <a:buNone/>
              <a:defRPr/>
            </a:pPr>
            <a:r>
              <a:rPr lang="en-AU"/>
              <a:t>Iraq…</a:t>
            </a:r>
          </a:p>
        </p:txBody>
      </p:sp>
      <p:pic>
        <p:nvPicPr>
          <p:cNvPr id="12294" name="Picture 6" descr="Iraq_bodies"/>
          <p:cNvPicPr>
            <a:picLocks noChangeAspect="1" noChangeArrowheads="1"/>
          </p:cNvPicPr>
          <p:nvPr/>
        </p:nvPicPr>
        <p:blipFill>
          <a:blip r:embed="rId2"/>
          <a:srcRect/>
          <a:stretch>
            <a:fillRect/>
          </a:stretch>
        </p:blipFill>
        <p:spPr bwMode="auto">
          <a:xfrm>
            <a:off x="1258888" y="1628775"/>
            <a:ext cx="6697662" cy="47386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2294"/>
                                        </p:tgtEl>
                                        <p:attrNameLst>
                                          <p:attrName>style.visibility</p:attrName>
                                        </p:attrNameLst>
                                      </p:cBhvr>
                                      <p:to>
                                        <p:strVal val="visible"/>
                                      </p:to>
                                    </p:set>
                                    <p:animEffect transition="in" filter="dissolve">
                                      <p:cBhvr>
                                        <p:cTn id="7" dur="500"/>
                                        <p:tgtEl>
                                          <p:spTgt spid="122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AU" sz="4000"/>
              <a:t>The Prophets spoke out strongly against</a:t>
            </a:r>
          </a:p>
        </p:txBody>
      </p:sp>
      <p:sp>
        <p:nvSpPr>
          <p:cNvPr id="47107" name="Rectangle 3"/>
          <p:cNvSpPr>
            <a:spLocks noGrp="1" noChangeArrowheads="1"/>
          </p:cNvSpPr>
          <p:nvPr>
            <p:ph type="body" idx="1"/>
          </p:nvPr>
        </p:nvSpPr>
        <p:spPr/>
        <p:txBody>
          <a:bodyPr/>
          <a:lstStyle/>
          <a:p>
            <a:pPr eaLnBrk="1" hangingPunct="1">
              <a:spcBef>
                <a:spcPct val="0"/>
              </a:spcBef>
              <a:buFontTx/>
              <a:buNone/>
              <a:defRPr/>
            </a:pPr>
            <a:r>
              <a:rPr lang="en-AU" sz="2800" b="1" dirty="0"/>
              <a:t>INJUSTICE</a:t>
            </a:r>
            <a:r>
              <a:rPr lang="en-AU" sz="2800" dirty="0"/>
              <a:t>  -  where the rich took advantage of the poor</a:t>
            </a:r>
          </a:p>
          <a:p>
            <a:pPr eaLnBrk="1" hangingPunct="1">
              <a:spcBef>
                <a:spcPct val="0"/>
              </a:spcBef>
              <a:buFontTx/>
              <a:buNone/>
              <a:defRPr/>
            </a:pPr>
            <a:r>
              <a:rPr lang="en-AU" sz="2800" b="1" dirty="0"/>
              <a:t>VIOLENCE</a:t>
            </a:r>
            <a:r>
              <a:rPr lang="en-AU" sz="2800" dirty="0"/>
              <a:t>  -  where the powerless were ill treated by the powerful</a:t>
            </a:r>
          </a:p>
          <a:p>
            <a:pPr eaLnBrk="1" hangingPunct="1">
              <a:spcBef>
                <a:spcPct val="0"/>
              </a:spcBef>
              <a:buFontTx/>
              <a:buNone/>
              <a:defRPr/>
            </a:pPr>
            <a:r>
              <a:rPr lang="en-AU" sz="2800" dirty="0"/>
              <a:t>For example, Amos:</a:t>
            </a:r>
          </a:p>
          <a:p>
            <a:pPr eaLnBrk="1" hangingPunct="1">
              <a:spcBef>
                <a:spcPct val="0"/>
              </a:spcBef>
              <a:buFontTx/>
              <a:buNone/>
              <a:defRPr/>
            </a:pPr>
            <a:r>
              <a:rPr lang="en-AU" dirty="0"/>
              <a:t>	</a:t>
            </a:r>
            <a:r>
              <a:rPr lang="en-AU" sz="2000" dirty="0"/>
              <a:t>A herdsman from </a:t>
            </a:r>
            <a:r>
              <a:rPr lang="en-AU" sz="2000" dirty="0" err="1"/>
              <a:t>Tekoa</a:t>
            </a:r>
            <a:r>
              <a:rPr lang="en-AU" sz="2000" dirty="0"/>
              <a:t> who Felt the call to do something about gross injustice in the northern kingdom of Israel.</a:t>
            </a:r>
          </a:p>
          <a:p>
            <a:pPr eaLnBrk="1" hangingPunct="1">
              <a:spcBef>
                <a:spcPct val="0"/>
              </a:spcBef>
              <a:buFontTx/>
              <a:buNone/>
              <a:defRPr/>
            </a:pPr>
            <a:endParaRPr lang="en-AU" sz="2000" dirty="0"/>
          </a:p>
          <a:p>
            <a:pPr eaLnBrk="1" hangingPunct="1">
              <a:defRPr/>
            </a:pPr>
            <a:endParaRPr lang="en-AU" dirty="0"/>
          </a:p>
        </p:txBody>
      </p:sp>
      <p:pic>
        <p:nvPicPr>
          <p:cNvPr id="13" name="Picture 12" descr="map_tekoa.gif"/>
          <p:cNvPicPr>
            <a:picLocks noChangeAspect="1"/>
          </p:cNvPicPr>
          <p:nvPr/>
        </p:nvPicPr>
        <p:blipFill>
          <a:blip r:embed="rId2"/>
          <a:srcRect/>
          <a:stretch>
            <a:fillRect/>
          </a:stretch>
        </p:blipFill>
        <p:spPr bwMode="auto">
          <a:xfrm>
            <a:off x="5867400" y="4648200"/>
            <a:ext cx="2911475" cy="20002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57200" y="533400"/>
            <a:ext cx="8229600" cy="5592763"/>
          </a:xfrm>
        </p:spPr>
        <p:txBody>
          <a:bodyPr/>
          <a:lstStyle/>
          <a:p>
            <a:pPr eaLnBrk="1" hangingPunct="1">
              <a:buClr>
                <a:schemeClr val="tx1"/>
              </a:buClr>
              <a:buFont typeface="Wingdings" pitchFamily="2" charset="2"/>
              <a:buChar char="Y"/>
              <a:defRPr/>
            </a:pPr>
            <a:r>
              <a:rPr lang="en-AU" sz="2800"/>
              <a:t>As a traveller to the North, Amos saw:</a:t>
            </a:r>
          </a:p>
          <a:p>
            <a:pPr eaLnBrk="1" hangingPunct="1">
              <a:spcBef>
                <a:spcPct val="0"/>
              </a:spcBef>
              <a:buClr>
                <a:schemeClr val="tx1"/>
              </a:buClr>
              <a:buFont typeface="Wingdings" pitchFamily="2" charset="2"/>
              <a:buChar char="Y"/>
              <a:defRPr/>
            </a:pPr>
            <a:r>
              <a:rPr lang="en-AU" sz="2800" b="1"/>
              <a:t>The rich charging unreasonable rent for housing and land –  </a:t>
            </a:r>
            <a:r>
              <a:rPr lang="en-AU" sz="2800"/>
              <a:t>ensuring the poor were kept poor</a:t>
            </a:r>
          </a:p>
          <a:p>
            <a:pPr eaLnBrk="1" hangingPunct="1">
              <a:spcBef>
                <a:spcPct val="0"/>
              </a:spcBef>
              <a:buClr>
                <a:schemeClr val="tx1"/>
              </a:buClr>
              <a:buFont typeface="Wingdings" pitchFamily="2" charset="2"/>
              <a:buChar char="Y"/>
              <a:defRPr/>
            </a:pPr>
            <a:r>
              <a:rPr lang="en-AU" sz="2800" b="1"/>
              <a:t>The rich living in extravagant luxury - </a:t>
            </a:r>
            <a:r>
              <a:rPr lang="en-AU" sz="2800"/>
              <a:t>while the poor struggled for survival</a:t>
            </a:r>
          </a:p>
          <a:p>
            <a:pPr eaLnBrk="1" hangingPunct="1">
              <a:spcBef>
                <a:spcPct val="0"/>
              </a:spcBef>
              <a:buClr>
                <a:schemeClr val="tx1"/>
              </a:buClr>
              <a:buFont typeface="Wingdings" pitchFamily="2" charset="2"/>
              <a:buChar char="Y"/>
              <a:defRPr/>
            </a:pPr>
            <a:r>
              <a:rPr lang="en-AU" sz="2800" b="1"/>
              <a:t>So he:</a:t>
            </a:r>
          </a:p>
          <a:p>
            <a:pPr lvl="1" eaLnBrk="1" hangingPunct="1">
              <a:spcBef>
                <a:spcPct val="0"/>
              </a:spcBef>
              <a:buFont typeface="Wingdings" pitchFamily="2" charset="2"/>
              <a:buChar char="Y"/>
              <a:defRPr/>
            </a:pPr>
            <a:r>
              <a:rPr lang="en-AU" sz="2400" b="1"/>
              <a:t>Criticised the king and his administration for not considering the disadvantaged</a:t>
            </a:r>
          </a:p>
          <a:p>
            <a:pPr lvl="1" eaLnBrk="1" hangingPunct="1">
              <a:spcBef>
                <a:spcPct val="0"/>
              </a:spcBef>
              <a:buFont typeface="Wingdings" pitchFamily="2" charset="2"/>
              <a:buChar char="Y"/>
              <a:defRPr/>
            </a:pPr>
            <a:r>
              <a:rPr lang="en-AU" sz="2400" b="1"/>
              <a:t>Accused the upper classes for not living according to the terms of the covenant</a:t>
            </a:r>
          </a:p>
          <a:p>
            <a:pPr lvl="1" eaLnBrk="1" hangingPunct="1">
              <a:spcBef>
                <a:spcPct val="0"/>
              </a:spcBef>
              <a:buFont typeface="Wingdings" pitchFamily="2" charset="2"/>
              <a:buChar char="Y"/>
              <a:defRPr/>
            </a:pPr>
            <a:r>
              <a:rPr lang="en-AU" sz="2400" b="1"/>
              <a:t>Warned that there would be punishment for the social injustice in the land </a:t>
            </a:r>
          </a:p>
          <a:p>
            <a:pPr eaLnBrk="1" hangingPunct="1">
              <a:spcBef>
                <a:spcPct val="0"/>
              </a:spcBef>
              <a:buFontTx/>
              <a:buNone/>
              <a:defRPr/>
            </a:pPr>
            <a:endParaRPr lang="en-AU" sz="2800"/>
          </a:p>
          <a:p>
            <a:pPr eaLnBrk="1" hangingPunct="1">
              <a:spcBef>
                <a:spcPct val="0"/>
              </a:spcBef>
              <a:buFontTx/>
              <a:buNone/>
              <a:defRPr/>
            </a:pPr>
            <a:endParaRPr lang="en-AU" b="1"/>
          </a:p>
          <a:p>
            <a:pPr eaLnBrk="1" hangingPunct="1">
              <a:spcBef>
                <a:spcPct val="0"/>
              </a:spcBef>
              <a:buFontTx/>
              <a:buNone/>
              <a:defRPr/>
            </a:pPr>
            <a:endParaRPr lang="en-AU"/>
          </a:p>
          <a:p>
            <a:pPr eaLnBrk="1" hangingPunct="1">
              <a:spcBef>
                <a:spcPct val="0"/>
              </a:spcBef>
              <a:buFontTx/>
              <a:buNone/>
              <a:defRPr/>
            </a:pPr>
            <a:endParaRPr lang="en-AU" b="1"/>
          </a:p>
          <a:p>
            <a:pPr eaLnBrk="1" hangingPunct="1">
              <a:defRPr/>
            </a:pPr>
            <a:endParaRPr lang="en-A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57200" y="381000"/>
            <a:ext cx="8229600" cy="5745163"/>
          </a:xfrm>
        </p:spPr>
        <p:txBody>
          <a:bodyPr/>
          <a:lstStyle/>
          <a:p>
            <a:pPr eaLnBrk="1" hangingPunct="1">
              <a:spcBef>
                <a:spcPct val="0"/>
              </a:spcBef>
              <a:buClr>
                <a:schemeClr val="tx1"/>
              </a:buClr>
              <a:buFont typeface="Wingdings" pitchFamily="2" charset="2"/>
              <a:buChar char="Y"/>
              <a:defRPr/>
            </a:pPr>
            <a:r>
              <a:rPr lang="en-AU"/>
              <a:t>Amos is despised for his message by those he criticised</a:t>
            </a:r>
          </a:p>
          <a:p>
            <a:pPr lvl="1" eaLnBrk="1" hangingPunct="1">
              <a:buFont typeface="Wingdings" pitchFamily="2" charset="2"/>
              <a:buChar char="Y"/>
              <a:defRPr/>
            </a:pPr>
            <a:r>
              <a:rPr lang="en-AU" b="1"/>
              <a:t>He is rebuked by the chief priest Amaziah Amos answers that he is doing God’s work – not his own</a:t>
            </a:r>
          </a:p>
        </p:txBody>
      </p:sp>
      <p:sp>
        <p:nvSpPr>
          <p:cNvPr id="2" name="TextBox 1"/>
          <p:cNvSpPr txBox="1">
            <a:spLocks noChangeArrowheads="1"/>
          </p:cNvSpPr>
          <p:nvPr/>
        </p:nvSpPr>
        <p:spPr bwMode="auto">
          <a:xfrm>
            <a:off x="1600200" y="3200400"/>
            <a:ext cx="6286500" cy="1890713"/>
          </a:xfrm>
          <a:prstGeom prst="rect">
            <a:avLst/>
          </a:prstGeom>
          <a:noFill/>
          <a:ln w="9525">
            <a:noFill/>
            <a:miter lim="800000"/>
            <a:headEnd/>
            <a:tailEnd/>
          </a:ln>
        </p:spPr>
        <p:txBody>
          <a:bodyPr>
            <a:spAutoFit/>
          </a:bodyPr>
          <a:lstStyle/>
          <a:p>
            <a:r>
              <a:rPr lang="en-US" sz="2000" baseline="30000">
                <a:latin typeface="Arial" charset="0"/>
              </a:rPr>
              <a:t>14 </a:t>
            </a:r>
            <a:r>
              <a:rPr lang="en-US" sz="2000">
                <a:latin typeface="Arial" charset="0"/>
              </a:rPr>
              <a:t>Then Amos answered Amaziah, “I am no prophet, nor a prophet’s son; but I am a herdsman, and a dresser of sycamore trees, </a:t>
            </a:r>
            <a:r>
              <a:rPr lang="en-US" sz="2000" baseline="30000">
                <a:latin typeface="Arial" charset="0"/>
              </a:rPr>
              <a:t>15 </a:t>
            </a:r>
            <a:r>
              <a:rPr lang="en-US" sz="2000">
                <a:latin typeface="Arial" charset="0"/>
              </a:rPr>
              <a:t>and the LORD took me from following the flock, and the LORD said to me, ‘Go, prophesy to my people Israel.’ </a:t>
            </a:r>
            <a:r>
              <a:rPr lang="en-US">
                <a:latin typeface="Arial" charset="0"/>
              </a:rPr>
              <a:t> (Amos 7:14-15)</a:t>
            </a:r>
            <a:endParaRPr lang="en-US" sz="2000">
              <a:latin typeface="Arial" charset="0"/>
            </a:endParaRPr>
          </a:p>
          <a:p>
            <a:endParaRPr lang="en-AU">
              <a:solidFill>
                <a:srgbClr val="FFFF99"/>
              </a:solidFill>
              <a:latin typeface="Arial" charset="0"/>
            </a:endParaRPr>
          </a:p>
        </p:txBody>
      </p:sp>
      <p:sp>
        <p:nvSpPr>
          <p:cNvPr id="44035" name="Rectangle 6"/>
          <p:cNvSpPr>
            <a:spLocks noChangeArrowheads="1"/>
          </p:cNvSpPr>
          <p:nvPr/>
        </p:nvSpPr>
        <p:spPr bwMode="auto">
          <a:xfrm>
            <a:off x="990600" y="5486400"/>
            <a:ext cx="7143750" cy="366713"/>
          </a:xfrm>
          <a:prstGeom prst="rect">
            <a:avLst/>
          </a:prstGeom>
          <a:noFill/>
          <a:ln w="9525">
            <a:noFill/>
            <a:miter lim="800000"/>
            <a:headEnd/>
            <a:tailEnd/>
          </a:ln>
        </p:spPr>
        <p:txBody>
          <a:bodyPr wrap="none">
            <a:spAutoFit/>
          </a:bodyPr>
          <a:lstStyle/>
          <a:p>
            <a:r>
              <a:rPr lang="en-AU">
                <a:latin typeface="Arial" charset="0"/>
              </a:rPr>
              <a:t>He cannot resist the call to do something about the injustice he sees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AU"/>
              <a:t>Types of Prophets</a:t>
            </a:r>
          </a:p>
        </p:txBody>
      </p:sp>
      <p:sp>
        <p:nvSpPr>
          <p:cNvPr id="23555" name="Rectangle 3"/>
          <p:cNvSpPr>
            <a:spLocks noGrp="1" noChangeArrowheads="1"/>
          </p:cNvSpPr>
          <p:nvPr>
            <p:ph type="body" sz="half" idx="1"/>
          </p:nvPr>
        </p:nvSpPr>
        <p:spPr/>
        <p:txBody>
          <a:bodyPr/>
          <a:lstStyle/>
          <a:p>
            <a:pPr eaLnBrk="1" hangingPunct="1">
              <a:buFont typeface="Wingdings" pitchFamily="2" charset="2"/>
              <a:buChar char="Y"/>
              <a:defRPr/>
            </a:pPr>
            <a:r>
              <a:rPr lang="en-AU"/>
              <a:t>Guild prophets – are part of the system.</a:t>
            </a:r>
          </a:p>
          <a:p>
            <a:pPr lvl="1">
              <a:spcBef>
                <a:spcPct val="50000"/>
              </a:spcBef>
              <a:buFont typeface="Wingdings" pitchFamily="2" charset="2"/>
              <a:buChar char="Y"/>
              <a:defRPr/>
            </a:pPr>
            <a:r>
              <a:rPr lang="en-AU" sz="1800" b="1"/>
              <a:t>Spokespersons for the status quo</a:t>
            </a:r>
          </a:p>
          <a:p>
            <a:pPr lvl="1">
              <a:spcBef>
                <a:spcPct val="50000"/>
              </a:spcBef>
              <a:buFont typeface="Wingdings" pitchFamily="2" charset="2"/>
              <a:buChar char="Y"/>
              <a:defRPr/>
            </a:pPr>
            <a:r>
              <a:rPr lang="en-AU" sz="1600" b="1"/>
              <a:t>Gave ‘divine’ endorsement to the dominant social-political group</a:t>
            </a:r>
          </a:p>
          <a:p>
            <a:pPr lvl="1" eaLnBrk="1" hangingPunct="1">
              <a:buFont typeface="Wingdings" pitchFamily="2" charset="2"/>
              <a:buChar char="Y"/>
              <a:defRPr/>
            </a:pPr>
            <a:r>
              <a:rPr lang="en-AU" sz="1600" b="1"/>
              <a:t>Did not ‘rock the boat’ </a:t>
            </a:r>
          </a:p>
          <a:p>
            <a:pPr lvl="1" eaLnBrk="1" hangingPunct="1">
              <a:buFont typeface="Wingdings" pitchFamily="2" charset="2"/>
              <a:buChar char="Y"/>
              <a:defRPr/>
            </a:pPr>
            <a:r>
              <a:rPr lang="en-US" sz="1800" b="1"/>
              <a:t>Both prophet and priest are ungodly;</a:t>
            </a:r>
          </a:p>
          <a:p>
            <a:pPr lvl="1" eaLnBrk="1" hangingPunct="1">
              <a:buFont typeface="Wingdings" pitchFamily="2" charset="2"/>
              <a:buChar char="Y"/>
              <a:defRPr/>
            </a:pPr>
            <a:r>
              <a:rPr lang="en-US" sz="1600" b="1"/>
              <a:t>even in my house I have found their wickedness,</a:t>
            </a:r>
            <a:r>
              <a:rPr lang="en-US" sz="1600"/>
              <a:t>  (Jer 23-11</a:t>
            </a:r>
            <a:r>
              <a:rPr lang="en-US"/>
              <a:t>)</a:t>
            </a:r>
            <a:endParaRPr lang="en-AU"/>
          </a:p>
          <a:p>
            <a:pPr lvl="1" eaLnBrk="1" hangingPunct="1">
              <a:defRPr/>
            </a:pPr>
            <a:endParaRPr lang="en-AU" sz="1800"/>
          </a:p>
        </p:txBody>
      </p:sp>
      <p:sp>
        <p:nvSpPr>
          <p:cNvPr id="18435" name="Text Box 4"/>
          <p:cNvSpPr txBox="1">
            <a:spLocks noChangeArrowheads="1"/>
          </p:cNvSpPr>
          <p:nvPr/>
        </p:nvSpPr>
        <p:spPr bwMode="auto">
          <a:xfrm>
            <a:off x="4800600" y="1905000"/>
            <a:ext cx="3962400" cy="4075113"/>
          </a:xfrm>
          <a:prstGeom prst="rect">
            <a:avLst/>
          </a:prstGeom>
          <a:noFill/>
          <a:ln w="9525">
            <a:noFill/>
            <a:miter lim="800000"/>
            <a:headEnd/>
            <a:tailEnd/>
          </a:ln>
        </p:spPr>
        <p:txBody>
          <a:bodyPr>
            <a:spAutoFit/>
          </a:bodyPr>
          <a:lstStyle/>
          <a:p>
            <a:r>
              <a:rPr lang="en-US" b="1">
                <a:latin typeface="Arial" charset="0"/>
              </a:rPr>
              <a:t>But in the prophets of Jerusalem</a:t>
            </a:r>
          </a:p>
          <a:p>
            <a:r>
              <a:rPr lang="en-US" b="1">
                <a:latin typeface="Arial" charset="0"/>
              </a:rPr>
              <a:t>I have seen a more shocking thing:</a:t>
            </a:r>
          </a:p>
          <a:p>
            <a:r>
              <a:rPr lang="en-US" b="1">
                <a:latin typeface="Arial" charset="0"/>
              </a:rPr>
              <a:t>they commit adultery and walk in lies;</a:t>
            </a:r>
          </a:p>
          <a:p>
            <a:r>
              <a:rPr lang="en-US" b="1">
                <a:latin typeface="Arial" charset="0"/>
              </a:rPr>
              <a:t>they strengthen the hands of evildoers,</a:t>
            </a:r>
          </a:p>
          <a:p>
            <a:r>
              <a:rPr lang="en-US" b="1">
                <a:latin typeface="Arial" charset="0"/>
              </a:rPr>
              <a:t>so that no one turns from wickedness;</a:t>
            </a:r>
          </a:p>
          <a:p>
            <a:r>
              <a:rPr lang="en-US" b="1">
                <a:latin typeface="Arial" charset="0"/>
              </a:rPr>
              <a:t>all of them have become like Sodom to me,</a:t>
            </a:r>
          </a:p>
          <a:p>
            <a:r>
              <a:rPr lang="en-US" b="1">
                <a:latin typeface="Arial" charset="0"/>
              </a:rPr>
              <a:t>and its inhabitants like Gomorrah.  </a:t>
            </a:r>
            <a:r>
              <a:rPr lang="en-US">
                <a:latin typeface="Arial" charset="0"/>
              </a:rPr>
              <a:t>(Jer 23:14)</a:t>
            </a:r>
            <a:endParaRPr lang="en-AU" b="1">
              <a:latin typeface="Arial" charset="0"/>
            </a:endParaRPr>
          </a:p>
          <a:p>
            <a:pPr>
              <a:spcBef>
                <a:spcPct val="50000"/>
              </a:spcBef>
            </a:pPr>
            <a:endParaRPr lang="en-AU">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n-AU"/>
              <a:t>Prophets</a:t>
            </a:r>
          </a:p>
        </p:txBody>
      </p:sp>
      <p:sp>
        <p:nvSpPr>
          <p:cNvPr id="50179" name="Rectangle 3"/>
          <p:cNvSpPr>
            <a:spLocks noGrp="1" noChangeArrowheads="1"/>
          </p:cNvSpPr>
          <p:nvPr>
            <p:ph type="body" idx="1"/>
          </p:nvPr>
        </p:nvSpPr>
        <p:spPr/>
        <p:txBody>
          <a:bodyPr/>
          <a:lstStyle/>
          <a:p>
            <a:pPr eaLnBrk="1" hangingPunct="1">
              <a:spcBef>
                <a:spcPct val="50000"/>
              </a:spcBef>
              <a:buClr>
                <a:schemeClr val="tx1"/>
              </a:buClr>
              <a:buFont typeface="Wingdings" pitchFamily="2" charset="2"/>
              <a:buChar char="Y"/>
              <a:defRPr/>
            </a:pPr>
            <a:r>
              <a:rPr lang="en-AU" sz="2800" b="1"/>
              <a:t>did not spare the religious establishment of their day</a:t>
            </a:r>
          </a:p>
          <a:p>
            <a:pPr eaLnBrk="1" hangingPunct="1">
              <a:buFont typeface="Wingdings" pitchFamily="2" charset="2"/>
              <a:buChar char="Y"/>
              <a:defRPr/>
            </a:pPr>
            <a:r>
              <a:rPr lang="en-AU" sz="2800"/>
              <a:t>Priests and court prophets </a:t>
            </a:r>
            <a:r>
              <a:rPr lang="en-AU" sz="2800" b="1"/>
              <a:t>had abandoned covenant responsibility</a:t>
            </a:r>
            <a:r>
              <a:rPr lang="en-AU" sz="2800"/>
              <a:t> and subordinated justice to practices of empty religion</a:t>
            </a:r>
          </a:p>
        </p:txBody>
      </p:sp>
      <p:sp>
        <p:nvSpPr>
          <p:cNvPr id="13327" name="Text Box 15"/>
          <p:cNvSpPr txBox="1">
            <a:spLocks noChangeArrowheads="1"/>
          </p:cNvSpPr>
          <p:nvPr/>
        </p:nvSpPr>
        <p:spPr bwMode="auto">
          <a:xfrm>
            <a:off x="2362200" y="4114800"/>
            <a:ext cx="4824413" cy="2289175"/>
          </a:xfrm>
          <a:prstGeom prst="rect">
            <a:avLst/>
          </a:prstGeom>
          <a:noFill/>
          <a:ln w="9525">
            <a:noFill/>
            <a:miter lim="800000"/>
            <a:headEnd/>
            <a:tailEnd/>
          </a:ln>
        </p:spPr>
        <p:txBody>
          <a:bodyPr>
            <a:spAutoFit/>
          </a:bodyPr>
          <a:lstStyle/>
          <a:p>
            <a:pPr algn="ctr"/>
            <a:r>
              <a:rPr lang="en-US" baseline="30000">
                <a:latin typeface="Arial" charset="0"/>
              </a:rPr>
              <a:t>13</a:t>
            </a:r>
            <a:r>
              <a:rPr lang="en-US">
                <a:latin typeface="Arial" charset="0"/>
              </a:rPr>
              <a:t> For from the least to the greatest of them,</a:t>
            </a:r>
          </a:p>
          <a:p>
            <a:pPr algn="ctr"/>
            <a:r>
              <a:rPr lang="en-US">
                <a:latin typeface="Arial" charset="0"/>
              </a:rPr>
              <a:t>everyone is greedy for unjust gain;</a:t>
            </a:r>
          </a:p>
          <a:p>
            <a:pPr algn="ctr"/>
            <a:r>
              <a:rPr lang="en-US">
                <a:latin typeface="Arial" charset="0"/>
              </a:rPr>
              <a:t>and from prophet to priest,</a:t>
            </a:r>
          </a:p>
          <a:p>
            <a:pPr algn="ctr"/>
            <a:r>
              <a:rPr lang="en-US">
                <a:latin typeface="Arial" charset="0"/>
              </a:rPr>
              <a:t>everyone deals falsely.</a:t>
            </a:r>
          </a:p>
          <a:p>
            <a:pPr algn="ctr"/>
            <a:r>
              <a:rPr lang="en-US" baseline="30000">
                <a:latin typeface="Arial" charset="0"/>
              </a:rPr>
              <a:t>14</a:t>
            </a:r>
            <a:r>
              <a:rPr lang="en-US">
                <a:latin typeface="Arial" charset="0"/>
              </a:rPr>
              <a:t> They have treated the wound of my people carelessly,</a:t>
            </a:r>
          </a:p>
          <a:p>
            <a:pPr algn="ctr"/>
            <a:r>
              <a:rPr lang="en-US">
                <a:latin typeface="Arial" charset="0"/>
              </a:rPr>
              <a:t>saying, “Peace, peace,”</a:t>
            </a:r>
          </a:p>
          <a:p>
            <a:pPr algn="ctr"/>
            <a:r>
              <a:rPr lang="en-US">
                <a:latin typeface="Arial" charset="0"/>
              </a:rPr>
              <a:t>when there is no peace.</a:t>
            </a:r>
            <a:r>
              <a:rPr lang="en-AU">
                <a:latin typeface="Arial" charset="0"/>
              </a:rPr>
              <a:t>   </a:t>
            </a:r>
            <a:r>
              <a:rPr lang="en-AU" sz="1600">
                <a:latin typeface="Arial" charset="0"/>
              </a:rPr>
              <a:t>(Jer 6:13-14)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000"/>
                                  </p:stCondLst>
                                  <p:childTnLst>
                                    <p:set>
                                      <p:cBhvr>
                                        <p:cTn id="6" dur="1" fill="hold">
                                          <p:stCondLst>
                                            <p:cond delay="0"/>
                                          </p:stCondLst>
                                        </p:cTn>
                                        <p:tgtEl>
                                          <p:spTgt spid="13327"/>
                                        </p:tgtEl>
                                        <p:attrNameLst>
                                          <p:attrName>style.visibility</p:attrName>
                                        </p:attrNameLst>
                                      </p:cBhvr>
                                      <p:to>
                                        <p:strVal val="visible"/>
                                      </p:to>
                                    </p:set>
                                    <p:animEffect transition="in" filter="wipe(left)">
                                      <p:cBhvr>
                                        <p:cTn id="7" dur="500"/>
                                        <p:tgtEl>
                                          <p:spTgt spid="133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sz="half" idx="1"/>
          </p:nvPr>
        </p:nvSpPr>
        <p:spPr>
          <a:xfrm>
            <a:off x="457200" y="609600"/>
            <a:ext cx="4038600" cy="5516563"/>
          </a:xfrm>
        </p:spPr>
        <p:txBody>
          <a:bodyPr/>
          <a:lstStyle/>
          <a:p>
            <a:pPr eaLnBrk="1" hangingPunct="1">
              <a:defRPr/>
            </a:pPr>
            <a:endParaRPr lang="en-AU" sz="2800"/>
          </a:p>
          <a:p>
            <a:pPr eaLnBrk="1" hangingPunct="1">
              <a:buFont typeface="Wingdings" pitchFamily="2" charset="2"/>
              <a:buChar char="Y"/>
              <a:defRPr/>
            </a:pPr>
            <a:r>
              <a:rPr lang="en-AU" sz="2800"/>
              <a:t>These power figures react against the prophet and retaliate.</a:t>
            </a:r>
          </a:p>
          <a:p>
            <a:pPr eaLnBrk="1" hangingPunct="1">
              <a:buFont typeface="Wingdings" pitchFamily="2" charset="2"/>
              <a:buChar char="Y"/>
              <a:defRPr/>
            </a:pPr>
            <a:r>
              <a:rPr lang="en-AU" sz="2800"/>
              <a:t>Prophets are often very lonely, persecuted, ridiculed and are racked by self-doubt.</a:t>
            </a:r>
          </a:p>
          <a:p>
            <a:pPr eaLnBrk="1" hangingPunct="1">
              <a:buFont typeface="Wingdings" pitchFamily="2" charset="2"/>
              <a:buChar char="Y"/>
              <a:defRPr/>
            </a:pPr>
            <a:r>
              <a:rPr lang="en-AU" sz="2800"/>
              <a:t>They often mistrust their own clarity and vision.</a:t>
            </a:r>
          </a:p>
        </p:txBody>
      </p:sp>
      <p:pic>
        <p:nvPicPr>
          <p:cNvPr id="14345" name="Picture 9" descr="Jeremiah"/>
          <p:cNvPicPr>
            <a:picLocks noGrp="1" noChangeAspect="1" noChangeArrowheads="1"/>
          </p:cNvPicPr>
          <p:nvPr>
            <p:ph sz="half" idx="2"/>
          </p:nvPr>
        </p:nvPicPr>
        <p:blipFill>
          <a:blip r:embed="rId2"/>
          <a:srcRect/>
          <a:stretch>
            <a:fillRect/>
          </a:stretch>
        </p:blipFill>
        <p:spPr>
          <a:xfrm>
            <a:off x="4762500" y="838200"/>
            <a:ext cx="3960813" cy="52578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3000"/>
                                  </p:stCondLst>
                                  <p:childTnLst>
                                    <p:set>
                                      <p:cBhvr>
                                        <p:cTn id="6" dur="1" fill="hold">
                                          <p:stCondLst>
                                            <p:cond delay="0"/>
                                          </p:stCondLst>
                                        </p:cTn>
                                        <p:tgtEl>
                                          <p:spTgt spid="14345"/>
                                        </p:tgtEl>
                                        <p:attrNameLst>
                                          <p:attrName>style.visibility</p:attrName>
                                        </p:attrNameLst>
                                      </p:cBhvr>
                                      <p:to>
                                        <p:strVal val="visible"/>
                                      </p:to>
                                    </p:set>
                                    <p:animEffect transition="in" filter="dissolve">
                                      <p:cBhvr>
                                        <p:cTn id="7"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AU" sz="4000"/>
              <a:t>Charismatic prophets</a:t>
            </a:r>
            <a:br>
              <a:rPr lang="en-AU" sz="4000"/>
            </a:br>
            <a:endParaRPr lang="en-AU" sz="4000"/>
          </a:p>
        </p:txBody>
      </p:sp>
      <p:sp>
        <p:nvSpPr>
          <p:cNvPr id="25603" name="Rectangle 3"/>
          <p:cNvSpPr>
            <a:spLocks noGrp="1" noChangeArrowheads="1"/>
          </p:cNvSpPr>
          <p:nvPr>
            <p:ph type="body" idx="1"/>
          </p:nvPr>
        </p:nvSpPr>
        <p:spPr/>
        <p:txBody>
          <a:bodyPr/>
          <a:lstStyle/>
          <a:p>
            <a:pPr>
              <a:spcBef>
                <a:spcPct val="50000"/>
              </a:spcBef>
              <a:buFont typeface="Wingdings" pitchFamily="2" charset="2"/>
              <a:buChar char="Y"/>
              <a:defRPr/>
            </a:pPr>
            <a:r>
              <a:rPr lang="en-AU" dirty="0"/>
              <a:t> </a:t>
            </a:r>
            <a:r>
              <a:rPr lang="en-AU" sz="2400" b="1" dirty="0"/>
              <a:t>Were not crystal ball gazers predicting future events</a:t>
            </a:r>
          </a:p>
          <a:p>
            <a:pPr>
              <a:spcBef>
                <a:spcPct val="50000"/>
              </a:spcBef>
              <a:buFont typeface="Wingdings" pitchFamily="2" charset="2"/>
              <a:buChar char="Y"/>
              <a:defRPr/>
            </a:pPr>
            <a:r>
              <a:rPr lang="en-AU" sz="2400" b="1" dirty="0"/>
              <a:t>Spoke for their own times and not for the distant future</a:t>
            </a:r>
          </a:p>
          <a:p>
            <a:pPr>
              <a:spcBef>
                <a:spcPct val="50000"/>
              </a:spcBef>
              <a:buFont typeface="Wingdings" pitchFamily="2" charset="2"/>
              <a:buChar char="Y"/>
              <a:defRPr/>
            </a:pPr>
            <a:r>
              <a:rPr lang="en-AU" sz="2400" b="1" dirty="0"/>
              <a:t>Read the ‘signs of the times’</a:t>
            </a:r>
            <a:r>
              <a:rPr lang="en-AU" sz="2400" dirty="0"/>
              <a:t> </a:t>
            </a:r>
          </a:p>
          <a:p>
            <a:pPr>
              <a:spcBef>
                <a:spcPct val="50000"/>
              </a:spcBef>
              <a:buFont typeface="Wingdings" pitchFamily="2" charset="2"/>
              <a:buChar char="Y"/>
              <a:defRPr/>
            </a:pPr>
            <a:r>
              <a:rPr lang="en-AU" sz="2400" dirty="0"/>
              <a:t> </a:t>
            </a:r>
            <a:r>
              <a:rPr lang="en-AU" sz="2400" b="1" dirty="0"/>
              <a:t>Warn of punishment in the immediate future where they see error and abuse</a:t>
            </a:r>
          </a:p>
          <a:p>
            <a:pPr eaLnBrk="1" hangingPunct="1">
              <a:buFont typeface="Wingdings" pitchFamily="2" charset="2"/>
              <a:buChar char="Y"/>
              <a:defRPr/>
            </a:pPr>
            <a:r>
              <a:rPr lang="en-AU" sz="2400" b="1" dirty="0"/>
              <a:t>Are not solitary figures but represent concerns and points of view of different groups in their society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defRPr/>
            </a:pPr>
            <a:r>
              <a:rPr lang="en-US"/>
              <a:t>Prophets usually speak about:</a:t>
            </a:r>
          </a:p>
        </p:txBody>
      </p:sp>
      <p:sp>
        <p:nvSpPr>
          <p:cNvPr id="15362" name="Content Placeholder 2"/>
          <p:cNvSpPr>
            <a:spLocks noGrp="1"/>
          </p:cNvSpPr>
          <p:nvPr>
            <p:ph sz="half" idx="1"/>
          </p:nvPr>
        </p:nvSpPr>
        <p:spPr/>
        <p:txBody>
          <a:bodyPr/>
          <a:lstStyle/>
          <a:p>
            <a:pPr eaLnBrk="1" hangingPunct="1">
              <a:buFont typeface="Wingdings" pitchFamily="2" charset="2"/>
              <a:buChar char="Y"/>
              <a:defRPr/>
            </a:pPr>
            <a:r>
              <a:rPr lang="en-US" sz="2000"/>
              <a:t>Social justice;</a:t>
            </a:r>
          </a:p>
          <a:p>
            <a:pPr eaLnBrk="1" hangingPunct="1">
              <a:buFont typeface="Wingdings" pitchFamily="2" charset="2"/>
              <a:buChar char="Y"/>
              <a:defRPr/>
            </a:pPr>
            <a:r>
              <a:rPr lang="en-US" sz="2000"/>
              <a:t>The law (covenant) and the importance of obeying God;</a:t>
            </a:r>
          </a:p>
          <a:p>
            <a:pPr eaLnBrk="1" hangingPunct="1">
              <a:buFont typeface="Wingdings" pitchFamily="2" charset="2"/>
              <a:buChar char="Y"/>
              <a:defRPr/>
            </a:pPr>
            <a:r>
              <a:rPr lang="en-US" sz="2000"/>
              <a:t>Specific consequences in an individual’s life if they continue on a certain path (for example, the prophet Nathan and King David);</a:t>
            </a:r>
          </a:p>
          <a:p>
            <a:pPr eaLnBrk="1" hangingPunct="1">
              <a:buFont typeface="Wingdings" pitchFamily="2" charset="2"/>
              <a:buChar char="Y"/>
              <a:defRPr/>
            </a:pPr>
            <a:r>
              <a:rPr lang="en-US" sz="2000"/>
              <a:t>Idolatry and the worship of other gods.</a:t>
            </a:r>
          </a:p>
          <a:p>
            <a:pPr eaLnBrk="1" hangingPunct="1">
              <a:buFont typeface="Wingdings" pitchFamily="2" charset="2"/>
              <a:buChar char="Y"/>
              <a:defRPr/>
            </a:pPr>
            <a:r>
              <a:rPr lang="en-US" sz="2000"/>
              <a:t>They are social commentators, who speak about current events, problems, irregularities, and changes to religious life.</a:t>
            </a:r>
          </a:p>
        </p:txBody>
      </p:sp>
      <p:graphicFrame>
        <p:nvGraphicFramePr>
          <p:cNvPr id="21507" name="Object 3"/>
          <p:cNvGraphicFramePr>
            <a:graphicFrameLocks noGrp="1" noChangeAspect="1"/>
          </p:cNvGraphicFramePr>
          <p:nvPr>
            <p:ph sz="half" idx="2"/>
          </p:nvPr>
        </p:nvGraphicFramePr>
        <p:xfrm>
          <a:off x="5410200" y="1600200"/>
          <a:ext cx="2663825" cy="4748213"/>
        </p:xfrm>
        <a:graphic>
          <a:graphicData uri="http://schemas.openxmlformats.org/presentationml/2006/ole">
            <mc:AlternateContent xmlns:mc="http://schemas.openxmlformats.org/markup-compatibility/2006">
              <mc:Choice xmlns:v="urn:schemas-microsoft-com:vml" Requires="v">
                <p:oleObj spid="_x0000_s15368" name="Clip" r:id="rId3" imgW="2104762" imgH="3752381" progId="">
                  <p:embed/>
                </p:oleObj>
              </mc:Choice>
              <mc:Fallback>
                <p:oleObj name="Clip" r:id="rId3" imgW="2104762" imgH="3752381" progId="">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1600200"/>
                        <a:ext cx="2663825" cy="4748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1000"/>
                                  </p:stCondLst>
                                  <p:childTnLst>
                                    <p:set>
                                      <p:cBhvr>
                                        <p:cTn id="6" dur="1" fill="hold">
                                          <p:stCondLst>
                                            <p:cond delay="0"/>
                                          </p:stCondLst>
                                        </p:cTn>
                                        <p:tgtEl>
                                          <p:spTgt spid="21507"/>
                                        </p:tgtEl>
                                        <p:attrNameLst>
                                          <p:attrName>style.visibility</p:attrName>
                                        </p:attrNameLst>
                                      </p:cBhvr>
                                      <p:to>
                                        <p:strVal val="visible"/>
                                      </p:to>
                                    </p:set>
                                    <p:animEffect transition="in" filter="dissolve">
                                      <p:cBhvr>
                                        <p:cTn id="7"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AU"/>
              <a:t>Prophets are</a:t>
            </a:r>
          </a:p>
        </p:txBody>
      </p:sp>
      <p:sp>
        <p:nvSpPr>
          <p:cNvPr id="29699" name="Rectangle 3"/>
          <p:cNvSpPr>
            <a:spLocks noGrp="1" noChangeArrowheads="1"/>
          </p:cNvSpPr>
          <p:nvPr>
            <p:ph type="body" idx="1"/>
          </p:nvPr>
        </p:nvSpPr>
        <p:spPr/>
        <p:txBody>
          <a:bodyPr/>
          <a:lstStyle/>
          <a:p>
            <a:pPr>
              <a:spcBef>
                <a:spcPct val="50000"/>
              </a:spcBef>
              <a:buFont typeface="Wingdings" pitchFamily="2" charset="2"/>
              <a:buChar char="Y"/>
              <a:defRPr/>
            </a:pPr>
            <a:r>
              <a:rPr lang="en-US" sz="2800" b="1"/>
              <a:t>extraordinary preachers</a:t>
            </a:r>
            <a:endParaRPr lang="en-US" sz="2800"/>
          </a:p>
          <a:p>
            <a:pPr eaLnBrk="1" hangingPunct="1">
              <a:buFont typeface="Wingdings" pitchFamily="2" charset="2"/>
              <a:buChar char="Y"/>
              <a:defRPr/>
            </a:pPr>
            <a:r>
              <a:rPr lang="en-US" sz="2800" b="1"/>
              <a:t>came rarely - in times of religious crisis</a:t>
            </a:r>
          </a:p>
          <a:p>
            <a:pPr eaLnBrk="1" hangingPunct="1">
              <a:buFont typeface="Wingdings" pitchFamily="2" charset="2"/>
              <a:buChar char="Y"/>
              <a:defRPr/>
            </a:pPr>
            <a:r>
              <a:rPr lang="en-US" sz="2800" b="1"/>
              <a:t>preached dramatically on subjects of fundamental religious importance</a:t>
            </a:r>
          </a:p>
          <a:p>
            <a:pPr>
              <a:spcBef>
                <a:spcPct val="50000"/>
              </a:spcBef>
              <a:buFont typeface="Wingdings" pitchFamily="2" charset="2"/>
              <a:buChar char="Y"/>
              <a:defRPr/>
            </a:pPr>
            <a:r>
              <a:rPr lang="en-US" sz="2800" b="1"/>
              <a:t>motivated by the conviction of being called by God</a:t>
            </a:r>
            <a:endParaRPr lang="en-US" sz="2800"/>
          </a:p>
          <a:p>
            <a:pPr eaLnBrk="1" hangingPunct="1">
              <a:defRPr/>
            </a:pPr>
            <a:endParaRPr lang="en-US" sz="2800"/>
          </a:p>
          <a:p>
            <a:pPr eaLnBrk="1" hangingPunct="1">
              <a:defRPr/>
            </a:pPr>
            <a:endParaRPr lang="en-AU" b="1">
              <a:solidFill>
                <a:srgbClr val="FF66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AU"/>
              <a:t>A prophet</a:t>
            </a:r>
          </a:p>
        </p:txBody>
      </p:sp>
      <p:sp>
        <p:nvSpPr>
          <p:cNvPr id="30723" name="Rectangle 3"/>
          <p:cNvSpPr>
            <a:spLocks noGrp="1" noChangeArrowheads="1"/>
          </p:cNvSpPr>
          <p:nvPr>
            <p:ph type="body" idx="1"/>
          </p:nvPr>
        </p:nvSpPr>
        <p:spPr/>
        <p:txBody>
          <a:bodyPr/>
          <a:lstStyle/>
          <a:p>
            <a:pPr>
              <a:spcBef>
                <a:spcPct val="50000"/>
              </a:spcBef>
              <a:buSzPct val="80000"/>
              <a:buFont typeface="Wingdings" pitchFamily="2" charset="2"/>
              <a:buChar char="Y"/>
              <a:defRPr/>
            </a:pPr>
            <a:r>
              <a:rPr lang="en-US" sz="2800" b="1"/>
              <a:t>lives an honest, holy life</a:t>
            </a:r>
            <a:endParaRPr lang="en-US" sz="2800"/>
          </a:p>
          <a:p>
            <a:pPr>
              <a:spcBef>
                <a:spcPct val="50000"/>
              </a:spcBef>
              <a:buClr>
                <a:srgbClr val="FF9900"/>
              </a:buClr>
              <a:buSzPct val="80000"/>
              <a:buFont typeface="Wingdings" pitchFamily="2" charset="2"/>
              <a:buChar char="Y"/>
              <a:defRPr/>
            </a:pPr>
            <a:r>
              <a:rPr lang="en-US" sz="2800"/>
              <a:t> </a:t>
            </a:r>
            <a:r>
              <a:rPr lang="en-US" sz="2800" b="1"/>
              <a:t>teaching agrees with Mosaic doctrine</a:t>
            </a:r>
            <a:endParaRPr lang="en-US" sz="2800"/>
          </a:p>
          <a:p>
            <a:pPr>
              <a:spcBef>
                <a:spcPct val="50000"/>
              </a:spcBef>
              <a:buClr>
                <a:srgbClr val="FF9900"/>
              </a:buClr>
              <a:buSzPct val="80000"/>
              <a:buFont typeface="Wingdings" pitchFamily="2" charset="2"/>
              <a:buChar char="Y"/>
              <a:defRPr/>
            </a:pPr>
            <a:r>
              <a:rPr lang="en-US" sz="2800" b="1"/>
              <a:t>is not afraid to challenge people of power and influence</a:t>
            </a:r>
            <a:endParaRPr lang="en-US" sz="2800"/>
          </a:p>
          <a:p>
            <a:pPr>
              <a:spcBef>
                <a:spcPct val="50000"/>
              </a:spcBef>
              <a:buClr>
                <a:srgbClr val="FF9900"/>
              </a:buClr>
              <a:buSzPct val="80000"/>
              <a:buFont typeface="Wingdings" pitchFamily="2" charset="2"/>
              <a:buChar char="Y"/>
              <a:defRPr/>
            </a:pPr>
            <a:r>
              <a:rPr lang="en-US" sz="2800" b="1"/>
              <a:t>has the courage to follow convictions at the risk of making enemies</a:t>
            </a:r>
            <a:endParaRPr lang="en-US" sz="2800"/>
          </a:p>
          <a:p>
            <a:pPr eaLnBrk="1" hangingPunct="1">
              <a:defRPr/>
            </a:pPr>
            <a:endParaRPr lang="en-AU"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5"/>
          <p:cNvSpPr>
            <a:spLocks noGrp="1" noChangeArrowheads="1"/>
          </p:cNvSpPr>
          <p:nvPr>
            <p:ph type="body" sz="half" idx="1"/>
          </p:nvPr>
        </p:nvSpPr>
        <p:spPr>
          <a:xfrm>
            <a:off x="457200" y="609600"/>
            <a:ext cx="4038600" cy="5516563"/>
          </a:xfrm>
        </p:spPr>
        <p:txBody>
          <a:bodyPr/>
          <a:lstStyle/>
          <a:p>
            <a:pPr eaLnBrk="1" hangingPunct="1">
              <a:lnSpc>
                <a:spcPct val="80000"/>
              </a:lnSpc>
              <a:spcBef>
                <a:spcPct val="50000"/>
              </a:spcBef>
              <a:buClr>
                <a:schemeClr val="tx1"/>
              </a:buClr>
              <a:buFont typeface="Wingdings" pitchFamily="2" charset="2"/>
              <a:buChar char="Y"/>
              <a:defRPr/>
            </a:pPr>
            <a:r>
              <a:rPr lang="en-AU" sz="2400" b="1"/>
              <a:t>deep insight</a:t>
            </a:r>
          </a:p>
          <a:p>
            <a:pPr eaLnBrk="1" hangingPunct="1">
              <a:lnSpc>
                <a:spcPct val="80000"/>
              </a:lnSpc>
              <a:spcBef>
                <a:spcPct val="50000"/>
              </a:spcBef>
              <a:buClr>
                <a:schemeClr val="tx1"/>
              </a:buClr>
              <a:buFont typeface="Wingdings" pitchFamily="2" charset="2"/>
              <a:buChar char="Y"/>
              <a:defRPr/>
            </a:pPr>
            <a:r>
              <a:rPr lang="en-AU" sz="2400" b="1"/>
              <a:t>fearless commitment</a:t>
            </a:r>
          </a:p>
          <a:p>
            <a:pPr eaLnBrk="1" hangingPunct="1">
              <a:lnSpc>
                <a:spcPct val="80000"/>
              </a:lnSpc>
              <a:buClr>
                <a:schemeClr val="tx1"/>
              </a:buClr>
              <a:buFont typeface="Wingdings" pitchFamily="2" charset="2"/>
              <a:buChar char="Y"/>
              <a:defRPr/>
            </a:pPr>
            <a:r>
              <a:rPr lang="en-AU" sz="2400" b="1"/>
              <a:t>unswerving fidelity to god’s word</a:t>
            </a:r>
          </a:p>
          <a:p>
            <a:pPr eaLnBrk="1" hangingPunct="1">
              <a:lnSpc>
                <a:spcPct val="80000"/>
              </a:lnSpc>
              <a:buClr>
                <a:schemeClr val="tx1"/>
              </a:buClr>
              <a:buFont typeface="Wingdings" pitchFamily="2" charset="2"/>
              <a:buChar char="Y"/>
              <a:defRPr/>
            </a:pPr>
            <a:r>
              <a:rPr lang="en-AU" sz="2400" b="1"/>
              <a:t>person on the margin of society</a:t>
            </a:r>
          </a:p>
          <a:p>
            <a:pPr eaLnBrk="1" hangingPunct="1">
              <a:lnSpc>
                <a:spcPct val="80000"/>
              </a:lnSpc>
              <a:buClr>
                <a:schemeClr val="tx1"/>
              </a:buClr>
              <a:buFont typeface="Wingdings" pitchFamily="2" charset="2"/>
              <a:buChar char="Y"/>
              <a:defRPr/>
            </a:pPr>
            <a:r>
              <a:rPr lang="en-AU" sz="2400" b="1"/>
              <a:t>with a heightened sensitivity to evil</a:t>
            </a:r>
          </a:p>
          <a:p>
            <a:pPr eaLnBrk="1" hangingPunct="1">
              <a:lnSpc>
                <a:spcPct val="80000"/>
              </a:lnSpc>
              <a:spcBef>
                <a:spcPct val="50000"/>
              </a:spcBef>
              <a:buClr>
                <a:schemeClr val="tx1"/>
              </a:buClr>
              <a:buFont typeface="Wingdings" pitchFamily="2" charset="2"/>
              <a:buChar char="Y"/>
              <a:defRPr/>
            </a:pPr>
            <a:r>
              <a:rPr lang="en-AU" sz="2400" b="1"/>
              <a:t>impatience with injustice</a:t>
            </a:r>
          </a:p>
          <a:p>
            <a:pPr eaLnBrk="1" hangingPunct="1">
              <a:lnSpc>
                <a:spcPct val="80000"/>
              </a:lnSpc>
              <a:spcBef>
                <a:spcPct val="50000"/>
              </a:spcBef>
              <a:buClr>
                <a:schemeClr val="tx1"/>
              </a:buClr>
              <a:buFont typeface="Wingdings" pitchFamily="2" charset="2"/>
              <a:buChar char="Y"/>
              <a:defRPr/>
            </a:pPr>
            <a:r>
              <a:rPr lang="en-AU" sz="2400" b="1"/>
              <a:t>shocked and appalled by people’s idolatry and failure to live up to the demands of the covenant</a:t>
            </a:r>
          </a:p>
        </p:txBody>
      </p:sp>
      <p:pic>
        <p:nvPicPr>
          <p:cNvPr id="4107" name="Picture 11" descr="Ezek_preach"/>
          <p:cNvPicPr>
            <a:picLocks noGrp="1" noChangeAspect="1" noChangeArrowheads="1"/>
          </p:cNvPicPr>
          <p:nvPr>
            <p:ph sz="half" idx="2"/>
          </p:nvPr>
        </p:nvPicPr>
        <p:blipFill>
          <a:blip r:embed="rId2"/>
          <a:srcRect/>
          <a:stretch>
            <a:fillRect/>
          </a:stretch>
        </p:blipFill>
        <p:spPr>
          <a:xfrm>
            <a:off x="4953000" y="990600"/>
            <a:ext cx="3795713" cy="47244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wedge">
                                      <p:cBhvr>
                                        <p:cTn id="7" dur="20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type="body" sz="half" idx="1"/>
          </p:nvPr>
        </p:nvSpPr>
        <p:spPr>
          <a:xfrm>
            <a:off x="457200" y="457200"/>
            <a:ext cx="4038600" cy="5668963"/>
          </a:xfrm>
        </p:spPr>
        <p:txBody>
          <a:bodyPr/>
          <a:lstStyle/>
          <a:p>
            <a:pPr algn="ctr" eaLnBrk="1" hangingPunct="1">
              <a:lnSpc>
                <a:spcPct val="80000"/>
              </a:lnSpc>
              <a:buFont typeface="Wingdings" pitchFamily="2" charset="2"/>
              <a:buNone/>
              <a:defRPr/>
            </a:pPr>
            <a:r>
              <a:rPr lang="en-US" sz="2000" b="1"/>
              <a:t>12 Be appalled, O heavens, at this,</a:t>
            </a:r>
          </a:p>
          <a:p>
            <a:pPr algn="ctr" eaLnBrk="1" hangingPunct="1">
              <a:lnSpc>
                <a:spcPct val="80000"/>
              </a:lnSpc>
              <a:buFont typeface="Wingdings" pitchFamily="2" charset="2"/>
              <a:buNone/>
              <a:defRPr/>
            </a:pPr>
            <a:r>
              <a:rPr lang="en-US" sz="2000" b="1"/>
              <a:t>be shocked, be utterly desolate,</a:t>
            </a:r>
          </a:p>
          <a:p>
            <a:pPr algn="ctr" eaLnBrk="1" hangingPunct="1">
              <a:lnSpc>
                <a:spcPct val="80000"/>
              </a:lnSpc>
              <a:buFont typeface="Wingdings" pitchFamily="2" charset="2"/>
              <a:buNone/>
              <a:defRPr/>
            </a:pPr>
            <a:r>
              <a:rPr lang="en-US" sz="2000" b="1"/>
              <a:t>	says the Lord,</a:t>
            </a:r>
          </a:p>
          <a:p>
            <a:pPr algn="ctr" eaLnBrk="1" hangingPunct="1">
              <a:lnSpc>
                <a:spcPct val="80000"/>
              </a:lnSpc>
              <a:buFont typeface="Wingdings" pitchFamily="2" charset="2"/>
              <a:buNone/>
              <a:defRPr/>
            </a:pPr>
            <a:r>
              <a:rPr lang="en-US" sz="2000" b="1"/>
              <a:t>13 for my people have committed two evils:</a:t>
            </a:r>
          </a:p>
          <a:p>
            <a:pPr algn="ctr" eaLnBrk="1" hangingPunct="1">
              <a:lnSpc>
                <a:spcPct val="80000"/>
              </a:lnSpc>
              <a:buFont typeface="Wingdings" pitchFamily="2" charset="2"/>
              <a:buNone/>
              <a:defRPr/>
            </a:pPr>
            <a:r>
              <a:rPr lang="en-US" sz="2000" b="1"/>
              <a:t>they have forsaken me,</a:t>
            </a:r>
          </a:p>
          <a:p>
            <a:pPr algn="ctr" eaLnBrk="1" hangingPunct="1">
              <a:lnSpc>
                <a:spcPct val="80000"/>
              </a:lnSpc>
              <a:buFont typeface="Wingdings" pitchFamily="2" charset="2"/>
              <a:buNone/>
              <a:defRPr/>
            </a:pPr>
            <a:r>
              <a:rPr lang="en-US" sz="2000" b="1"/>
              <a:t>the fountain of living water,</a:t>
            </a:r>
          </a:p>
          <a:p>
            <a:pPr algn="ctr" eaLnBrk="1" hangingPunct="1">
              <a:lnSpc>
                <a:spcPct val="80000"/>
              </a:lnSpc>
              <a:buFont typeface="Wingdings" pitchFamily="2" charset="2"/>
              <a:buNone/>
              <a:defRPr/>
            </a:pPr>
            <a:r>
              <a:rPr lang="en-US" sz="2000" b="1"/>
              <a:t>and dug out cisterns for themselves,</a:t>
            </a:r>
          </a:p>
          <a:p>
            <a:pPr algn="ctr" eaLnBrk="1" hangingPunct="1">
              <a:lnSpc>
                <a:spcPct val="80000"/>
              </a:lnSpc>
              <a:buFont typeface="Wingdings" pitchFamily="2" charset="2"/>
              <a:buNone/>
              <a:defRPr/>
            </a:pPr>
            <a:r>
              <a:rPr lang="en-US" sz="2000" b="1"/>
              <a:t>cracked cisterns</a:t>
            </a:r>
          </a:p>
          <a:p>
            <a:pPr algn="ctr" eaLnBrk="1" hangingPunct="1">
              <a:lnSpc>
                <a:spcPct val="80000"/>
              </a:lnSpc>
              <a:buFont typeface="Wingdings" pitchFamily="2" charset="2"/>
              <a:buNone/>
              <a:defRPr/>
            </a:pPr>
            <a:r>
              <a:rPr lang="en-US" sz="2000" b="1"/>
              <a:t>that can hold no water.   </a:t>
            </a:r>
          </a:p>
          <a:p>
            <a:pPr algn="ctr" eaLnBrk="1" hangingPunct="1">
              <a:lnSpc>
                <a:spcPct val="80000"/>
              </a:lnSpc>
              <a:buFont typeface="Wingdings" pitchFamily="2" charset="2"/>
              <a:buNone/>
              <a:defRPr/>
            </a:pPr>
            <a:r>
              <a:rPr lang="en-US" sz="2000"/>
              <a:t>(Jer 2:12-13)</a:t>
            </a:r>
          </a:p>
          <a:p>
            <a:pPr algn="ctr" eaLnBrk="1" hangingPunct="1">
              <a:lnSpc>
                <a:spcPct val="80000"/>
              </a:lnSpc>
              <a:buFont typeface="Wingdings" pitchFamily="2" charset="2"/>
              <a:buNone/>
              <a:defRPr/>
            </a:pPr>
            <a:endParaRPr lang="en-AU" sz="2400"/>
          </a:p>
          <a:p>
            <a:pPr algn="ctr" eaLnBrk="1" hangingPunct="1">
              <a:lnSpc>
                <a:spcPct val="80000"/>
              </a:lnSpc>
              <a:buFont typeface="Wingdings" pitchFamily="2" charset="2"/>
              <a:buNone/>
              <a:defRPr/>
            </a:pPr>
            <a:r>
              <a:rPr lang="en-AU" sz="2400"/>
              <a:t>Outraged by the</a:t>
            </a:r>
          </a:p>
          <a:p>
            <a:pPr algn="ctr" eaLnBrk="1" hangingPunct="1">
              <a:lnSpc>
                <a:spcPct val="80000"/>
              </a:lnSpc>
              <a:buFont typeface="Wingdings" pitchFamily="2" charset="2"/>
              <a:buNone/>
              <a:defRPr/>
            </a:pPr>
            <a:r>
              <a:rPr lang="en-AU" sz="2400"/>
              <a:t>slightest violation of the</a:t>
            </a:r>
          </a:p>
          <a:p>
            <a:pPr algn="ctr" eaLnBrk="1" hangingPunct="1">
              <a:lnSpc>
                <a:spcPct val="80000"/>
              </a:lnSpc>
              <a:buFont typeface="Wingdings" pitchFamily="2" charset="2"/>
              <a:buNone/>
              <a:defRPr/>
            </a:pPr>
            <a:r>
              <a:rPr lang="en-AU" sz="2400"/>
              <a:t>covenant bond</a:t>
            </a:r>
          </a:p>
          <a:p>
            <a:pPr eaLnBrk="1" hangingPunct="1">
              <a:lnSpc>
                <a:spcPct val="80000"/>
              </a:lnSpc>
              <a:defRPr/>
            </a:pPr>
            <a:endParaRPr lang="en-AU" sz="2400"/>
          </a:p>
        </p:txBody>
      </p:sp>
      <p:pic>
        <p:nvPicPr>
          <p:cNvPr id="6152" name="Picture 8" descr="Amos"/>
          <p:cNvPicPr>
            <a:picLocks noGrp="1" noChangeAspect="1" noChangeArrowheads="1"/>
          </p:cNvPicPr>
          <p:nvPr>
            <p:ph sz="half" idx="2"/>
          </p:nvPr>
        </p:nvPicPr>
        <p:blipFill>
          <a:blip r:embed="rId2"/>
          <a:srcRect/>
          <a:stretch>
            <a:fillRect/>
          </a:stretch>
        </p:blipFill>
        <p:spPr>
          <a:xfrm>
            <a:off x="5184775" y="381000"/>
            <a:ext cx="2905125" cy="59436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dissolve">
                                      <p:cBhvr>
                                        <p:cTn id="7"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Balance</Template>
  <TotalTime>166</TotalTime>
  <Words>1376</Words>
  <Application>Microsoft Office PowerPoint</Application>
  <PresentationFormat>On-screen Show (4:3)</PresentationFormat>
  <Paragraphs>194</Paragraphs>
  <Slides>31</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Balance</vt:lpstr>
      <vt:lpstr>Clip</vt:lpstr>
      <vt:lpstr>The Prophets</vt:lpstr>
      <vt:lpstr>What is Prophesy?</vt:lpstr>
      <vt:lpstr>Types of Prophets</vt:lpstr>
      <vt:lpstr>Charismatic prophets </vt:lpstr>
      <vt:lpstr>Prophets usually speak about:</vt:lpstr>
      <vt:lpstr>Prophets are</vt:lpstr>
      <vt:lpstr>A prophet</vt:lpstr>
      <vt:lpstr>PowerPoint Presentation</vt:lpstr>
      <vt:lpstr>PowerPoint Presentation</vt:lpstr>
      <vt:lpstr>They are:</vt:lpstr>
      <vt:lpstr>The prophetic mission:</vt:lpstr>
      <vt:lpstr>Prophets usually speak in:</vt:lpstr>
      <vt:lpstr>2 Samuel 12 - Nathan Confronts David</vt:lpstr>
      <vt:lpstr>Cont…2 Samuel 12 - Nathan Confronts David</vt:lpstr>
      <vt:lpstr>Early Prophets</vt:lpstr>
      <vt:lpstr>Middle Prophets</vt:lpstr>
      <vt:lpstr>Late Prophets</vt:lpstr>
      <vt:lpstr>PowerPoint Presentation</vt:lpstr>
      <vt:lpstr>PowerPoint Presentation</vt:lpstr>
      <vt:lpstr>The Judgement Oracle…</vt:lpstr>
      <vt:lpstr>Foul language</vt:lpstr>
      <vt:lpstr>These Prophets…</vt:lpstr>
      <vt:lpstr>PowerPoint Presentation</vt:lpstr>
      <vt:lpstr>PowerPoint Presentation</vt:lpstr>
      <vt:lpstr>PowerPoint Presentation</vt:lpstr>
      <vt:lpstr>PowerPoint Presentation</vt:lpstr>
      <vt:lpstr>The Prophets spoke out strongly against</vt:lpstr>
      <vt:lpstr>PowerPoint Presentation</vt:lpstr>
      <vt:lpstr>PowerPoint Presentation</vt:lpstr>
      <vt:lpstr>Prophets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Prophets</dc:title>
  <dc:creator>Paul</dc:creator>
  <cp:lastModifiedBy>Susie Kneipp</cp:lastModifiedBy>
  <cp:revision>42</cp:revision>
  <dcterms:created xsi:type="dcterms:W3CDTF">2008-03-29T22:58:16Z</dcterms:created>
  <dcterms:modified xsi:type="dcterms:W3CDTF">2015-06-12T02:12:51Z</dcterms:modified>
</cp:coreProperties>
</file>