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9" r:id="rId4"/>
    <p:sldId id="277" r:id="rId5"/>
    <p:sldId id="263" r:id="rId6"/>
    <p:sldId id="260" r:id="rId7"/>
    <p:sldId id="261" r:id="rId8"/>
    <p:sldId id="270" r:id="rId9"/>
    <p:sldId id="271" r:id="rId10"/>
    <p:sldId id="269" r:id="rId11"/>
    <p:sldId id="272" r:id="rId12"/>
    <p:sldId id="273" r:id="rId13"/>
    <p:sldId id="262" r:id="rId14"/>
    <p:sldId id="274" r:id="rId15"/>
    <p:sldId id="275" r:id="rId16"/>
    <p:sldId id="276" r:id="rId17"/>
    <p:sldId id="264" r:id="rId18"/>
    <p:sldId id="266" r:id="rId19"/>
    <p:sldId id="267" r:id="rId20"/>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10"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8536" y="0"/>
            <a:ext cx="2951851" cy="497126"/>
          </a:xfrm>
          <a:prstGeom prst="rect">
            <a:avLst/>
          </a:prstGeom>
        </p:spPr>
        <p:txBody>
          <a:bodyPr vert="horz" lIns="91440" tIns="45720" rIns="91440" bIns="45720" rtlCol="0"/>
          <a:lstStyle>
            <a:lvl1pPr algn="r">
              <a:defRPr sz="1200"/>
            </a:lvl1pPr>
          </a:lstStyle>
          <a:p>
            <a:fld id="{E86AEA64-693B-449F-AC06-0E7CEF30CA19}" type="datetimeFigureOut">
              <a:rPr lang="en-US" smtClean="0"/>
              <a:t>8/7/2012</a:t>
            </a:fld>
            <a:endParaRPr lang="en-AU"/>
          </a:p>
        </p:txBody>
      </p:sp>
      <p:sp>
        <p:nvSpPr>
          <p:cNvPr id="4" name="Footer Placeholder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0C90CB00-0B42-4934-9AB7-4A6DEB4F5B6E}"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59C1DA2-2657-44B3-9A7D-5C86C6586954}" type="datetimeFigureOut">
              <a:rPr lang="en-US" smtClean="0"/>
              <a:pPr/>
              <a:t>8/7/2012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9C1DA2-2657-44B3-9A7D-5C86C6586954}" type="datetimeFigureOut">
              <a:rPr lang="en-US" smtClean="0"/>
              <a:pPr/>
              <a:t>8/7/2012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9C1DA2-2657-44B3-9A7D-5C86C6586954}" type="datetimeFigureOut">
              <a:rPr lang="en-US" smtClean="0"/>
              <a:pPr/>
              <a:t>8/7/2012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9C1DA2-2657-44B3-9A7D-5C86C6586954}" type="datetimeFigureOut">
              <a:rPr lang="en-US" smtClean="0"/>
              <a:pPr/>
              <a:t>8/7/2012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1DA2-2657-44B3-9A7D-5C86C6586954}" type="datetimeFigureOut">
              <a:rPr lang="en-US" smtClean="0"/>
              <a:pPr/>
              <a:t>8/7/2012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59C1DA2-2657-44B3-9A7D-5C86C6586954}" type="datetimeFigureOut">
              <a:rPr lang="en-US" smtClean="0"/>
              <a:pPr/>
              <a:t>8/7/2012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59C1DA2-2657-44B3-9A7D-5C86C6586954}" type="datetimeFigureOut">
              <a:rPr lang="en-US" smtClean="0"/>
              <a:pPr/>
              <a:t>8/7/2012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59C1DA2-2657-44B3-9A7D-5C86C6586954}" type="datetimeFigureOut">
              <a:rPr lang="en-US" smtClean="0"/>
              <a:pPr/>
              <a:t>8/7/2012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C1DA2-2657-44B3-9A7D-5C86C6586954}" type="datetimeFigureOut">
              <a:rPr lang="en-US" smtClean="0"/>
              <a:pPr/>
              <a:t>8/7/2012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C1DA2-2657-44B3-9A7D-5C86C6586954}" type="datetimeFigureOut">
              <a:rPr lang="en-US" smtClean="0"/>
              <a:pPr/>
              <a:t>8/7/2012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C1DA2-2657-44B3-9A7D-5C86C6586954}" type="datetimeFigureOut">
              <a:rPr lang="en-US" smtClean="0"/>
              <a:pPr/>
              <a:t>8/7/2012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16ECBB-7F75-4BE6-80FC-7305FF124F9C}"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C1DA2-2657-44B3-9A7D-5C86C6586954}" type="datetimeFigureOut">
              <a:rPr lang="en-US" smtClean="0"/>
              <a:pPr/>
              <a:t>8/7/2012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6ECBB-7F75-4BE6-80FC-7305FF124F9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bje.org.au/learning/judaism/holydays/shabbat/symbols_food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je.org.au/learning/judaism/holydays/shabbat/symbols_food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jewfaq.org/prayer/shabbat.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ewfaq.org/prayer/shabbat.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jewfaq.org/prayer/shabbat.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jewfaq.org/prayer/shabbat.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AY4YDWmxsPE" TargetMode="External"/><Relationship Id="rId2" Type="http://schemas.openxmlformats.org/officeDocument/2006/relationships/hyperlink" Target="http://www.youtube.com/watch?v=m78dTwKCg8k" TargetMode="External"/><Relationship Id="rId1" Type="http://schemas.openxmlformats.org/officeDocument/2006/relationships/slideLayout" Target="../slideLayouts/slideLayout2.xml"/><Relationship Id="rId5" Type="http://schemas.openxmlformats.org/officeDocument/2006/relationships/hyperlink" Target="http://www.youtube.com/watch?v=K7maoNGTL2w" TargetMode="External"/><Relationship Id="rId4" Type="http://schemas.openxmlformats.org/officeDocument/2006/relationships/hyperlink" Target="http://www.youtube.com/watch?v=btpQvVbNcp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myjewishlearning.com/" TargetMode="External"/><Relationship Id="rId2" Type="http://schemas.openxmlformats.org/officeDocument/2006/relationships/hyperlink" Target="http://www.nswjbd.org/Judaism/default.aspx" TargetMode="External"/><Relationship Id="rId1" Type="http://schemas.openxmlformats.org/officeDocument/2006/relationships/slideLayout" Target="../slideLayouts/slideLayout2.xml"/><Relationship Id="rId4" Type="http://schemas.openxmlformats.org/officeDocument/2006/relationships/hyperlink" Target="http://www.jewfaq.org/index.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NR=1&amp;v=zKcYRCbsGfQ" TargetMode="External"/><Relationship Id="rId2" Type="http://schemas.openxmlformats.org/officeDocument/2006/relationships/hyperlink" Target="http://www.youtube.com/watch?v=rtuTJ1mAy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iblegateway.com/passage/?search=Exodus+20:10&amp;version=NIV" TargetMode="External"/><Relationship Id="rId2" Type="http://schemas.openxmlformats.org/officeDocument/2006/relationships/hyperlink" Target="http://www.biblegateway.com/passage/?search=Exodus+20:8&amp;version=NIV" TargetMode="External"/><Relationship Id="rId1" Type="http://schemas.openxmlformats.org/officeDocument/2006/relationships/slideLayout" Target="../slideLayouts/slideLayout2.xml"/><Relationship Id="rId6" Type="http://schemas.openxmlformats.org/officeDocument/2006/relationships/hyperlink" Target="http://www.biblegateway.com/passage/?search=Exodus+31:13&amp;version=NIV" TargetMode="External"/><Relationship Id="rId5" Type="http://schemas.openxmlformats.org/officeDocument/2006/relationships/hyperlink" Target="http://www.biblegateway.com/passage/?search=Exodus+16:26&amp;version=NIV" TargetMode="External"/><Relationship Id="rId4" Type="http://schemas.openxmlformats.org/officeDocument/2006/relationships/hyperlink" Target="http://www.biblegateway.com/passage/?search=Exodus+16:23&amp;version=NI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je.org.au/learning/judaism/holydays/shabbat/symbols_food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je.org.au/learning/judaism/holydays/shabbat/symbols_food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59041"/>
            <a:ext cx="7772400" cy="1470025"/>
          </a:xfrm>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The Jewish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Subtitle 2"/>
          <p:cNvSpPr>
            <a:spLocks noGrp="1"/>
          </p:cNvSpPr>
          <p:nvPr>
            <p:ph type="subTitle" idx="1"/>
          </p:nvPr>
        </p:nvSpPr>
        <p:spPr/>
        <p:txBody>
          <a:bodyPr/>
          <a:lstStyle/>
          <a:p>
            <a:r>
              <a:rPr lang="en-AU"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Syllabus (learn to) statement: Describe </a:t>
            </a:r>
            <a:r>
              <a:rPr lang="en-AU"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the importance of Shabbat </a:t>
            </a:r>
          </a:p>
        </p:txBody>
      </p:sp>
      <p:pic>
        <p:nvPicPr>
          <p:cNvPr id="5" name="Picture 4" descr="challah_260x164px_wikimedia.jpg"/>
          <p:cNvPicPr>
            <a:picLocks noChangeAspect="1"/>
          </p:cNvPicPr>
          <p:nvPr/>
        </p:nvPicPr>
        <p:blipFill>
          <a:blip r:embed="rId2"/>
          <a:stretch>
            <a:fillRect/>
          </a:stretch>
        </p:blipFill>
        <p:spPr>
          <a:xfrm>
            <a:off x="6500826" y="4929198"/>
            <a:ext cx="2476500" cy="1562100"/>
          </a:xfrm>
          <a:prstGeom prst="rect">
            <a:avLst/>
          </a:prstGeom>
        </p:spPr>
      </p:pic>
      <p:pic>
        <p:nvPicPr>
          <p:cNvPr id="6" name="Picture 5" descr="KiddushCup_150px.jpg"/>
          <p:cNvPicPr>
            <a:picLocks noChangeAspect="1"/>
          </p:cNvPicPr>
          <p:nvPr/>
        </p:nvPicPr>
        <p:blipFill>
          <a:blip r:embed="rId3"/>
          <a:stretch>
            <a:fillRect/>
          </a:stretch>
        </p:blipFill>
        <p:spPr>
          <a:xfrm>
            <a:off x="214283" y="4071922"/>
            <a:ext cx="1571636" cy="2357454"/>
          </a:xfrm>
          <a:prstGeom prst="rect">
            <a:avLst/>
          </a:prstGeom>
        </p:spPr>
      </p:pic>
      <p:pic>
        <p:nvPicPr>
          <p:cNvPr id="7" name="Picture 6" descr="havdalah_250px_wikimedia.jpg"/>
          <p:cNvPicPr>
            <a:picLocks noChangeAspect="1"/>
          </p:cNvPicPr>
          <p:nvPr/>
        </p:nvPicPr>
        <p:blipFill>
          <a:blip r:embed="rId4"/>
          <a:stretch>
            <a:fillRect/>
          </a:stretch>
        </p:blipFill>
        <p:spPr>
          <a:xfrm>
            <a:off x="7000892" y="357166"/>
            <a:ext cx="1933245" cy="3000396"/>
          </a:xfrm>
          <a:prstGeom prst="rect">
            <a:avLst/>
          </a:prstGeom>
        </p:spPr>
      </p:pic>
      <p:pic>
        <p:nvPicPr>
          <p:cNvPr id="8" name="Picture 7" descr="ShabbatCandles_180px.jpg"/>
          <p:cNvPicPr>
            <a:picLocks noChangeAspect="1"/>
          </p:cNvPicPr>
          <p:nvPr/>
        </p:nvPicPr>
        <p:blipFill>
          <a:blip r:embed="rId5"/>
          <a:stretch>
            <a:fillRect/>
          </a:stretch>
        </p:blipFill>
        <p:spPr>
          <a:xfrm>
            <a:off x="142844" y="357166"/>
            <a:ext cx="1981828" cy="3071834"/>
          </a:xfrm>
          <a:prstGeom prst="rect">
            <a:avLst/>
          </a:prstGeom>
        </p:spPr>
      </p:pic>
      <p:pic>
        <p:nvPicPr>
          <p:cNvPr id="9" name="Picture 8" descr="Seven candle menorah.jpg"/>
          <p:cNvPicPr>
            <a:picLocks noChangeAspect="1"/>
          </p:cNvPicPr>
          <p:nvPr/>
        </p:nvPicPr>
        <p:blipFill>
          <a:blip r:embed="rId6"/>
          <a:stretch>
            <a:fillRect/>
          </a:stretch>
        </p:blipFill>
        <p:spPr>
          <a:xfrm>
            <a:off x="3000364" y="285728"/>
            <a:ext cx="3071834" cy="22383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142844" y="1071546"/>
            <a:ext cx="8858311" cy="5643601"/>
          </a:xfrm>
        </p:spPr>
        <p:txBody>
          <a:bodyPr>
            <a:normAutofit fontScale="85000" lnSpcReduction="20000"/>
          </a:bodyPr>
          <a:lstStyle/>
          <a:p>
            <a:r>
              <a:rPr lang="en-US" sz="2800" b="1" dirty="0" err="1" smtClean="0"/>
              <a:t>Matzah</a:t>
            </a:r>
            <a:r>
              <a:rPr lang="en-US" sz="2800" b="1" dirty="0" smtClean="0"/>
              <a:t>:</a:t>
            </a:r>
            <a:r>
              <a:rPr lang="en-US" sz="2800" dirty="0" smtClean="0"/>
              <a:t> </a:t>
            </a:r>
            <a:r>
              <a:rPr lang="en-US" dirty="0" smtClean="0"/>
              <a:t>Unleavened bread similar to a cracker and </a:t>
            </a:r>
            <a:r>
              <a:rPr lang="en-US" dirty="0" err="1" smtClean="0"/>
              <a:t>symbolises</a:t>
            </a:r>
            <a:r>
              <a:rPr lang="en-US" dirty="0" smtClean="0"/>
              <a:t> the haste with which the Hebrews experienced when they were fleeing slavery in Egypt. </a:t>
            </a:r>
            <a:endParaRPr lang="en-AU" sz="2000" dirty="0" smtClean="0"/>
          </a:p>
          <a:p>
            <a:r>
              <a:rPr lang="en-US" sz="2800" b="1" dirty="0" err="1" smtClean="0"/>
              <a:t>Haroseth</a:t>
            </a:r>
            <a:r>
              <a:rPr lang="en-US" sz="2800" b="1" dirty="0" smtClean="0"/>
              <a:t>:</a:t>
            </a:r>
            <a:r>
              <a:rPr lang="en-US" dirty="0" smtClean="0"/>
              <a:t> (A mixture of crushed nuts, apples, cinnamon, and honey, which symbolizes the mortar the Hebrew slaves in Egypt used in constructing buildings for the Pharaoh. </a:t>
            </a:r>
            <a:endParaRPr lang="en-AU" sz="2000" dirty="0" smtClean="0"/>
          </a:p>
          <a:p>
            <a:r>
              <a:rPr lang="en-US" sz="2800" b="1" dirty="0" err="1" smtClean="0"/>
              <a:t>Beitzah</a:t>
            </a:r>
            <a:r>
              <a:rPr lang="en-US" sz="2800" b="1" dirty="0" smtClean="0"/>
              <a:t>:</a:t>
            </a:r>
            <a:r>
              <a:rPr lang="en-US" dirty="0" smtClean="0"/>
              <a:t>  (Roasted Hard Boiled Egg) used to </a:t>
            </a:r>
            <a:r>
              <a:rPr lang="en-US" dirty="0" err="1" smtClean="0"/>
              <a:t>symbolise</a:t>
            </a:r>
            <a:r>
              <a:rPr lang="en-US" dirty="0" smtClean="0"/>
              <a:t> the first Passover sacrifice of the lamb. The egg also symbolizes mourning for the destruction of the second Temple by the Romans in 70 </a:t>
            </a:r>
            <a:r>
              <a:rPr lang="en-US" dirty="0" err="1" smtClean="0"/>
              <a:t>C.E.</a:t>
            </a:r>
            <a:r>
              <a:rPr lang="en-US" dirty="0" smtClean="0"/>
              <a:t> </a:t>
            </a:r>
            <a:endParaRPr lang="en-AU" sz="2000" dirty="0" smtClean="0"/>
          </a:p>
          <a:p>
            <a:r>
              <a:rPr lang="en-US" sz="2800" b="1" dirty="0" smtClean="0"/>
              <a:t>Salt Water:</a:t>
            </a:r>
            <a:r>
              <a:rPr lang="en-US" dirty="0" smtClean="0"/>
              <a:t> The Passover Seder meal is begun by dipping a hard-boiled roasted egg into salt water which symbolizes both the tears of oppression as well as of joy in freedom</a:t>
            </a:r>
            <a:endParaRPr lang="en-AU" sz="2000" dirty="0" smtClean="0"/>
          </a:p>
          <a:p>
            <a:r>
              <a:rPr lang="en-US" sz="2800" b="1" dirty="0" err="1" smtClean="0"/>
              <a:t>Maror</a:t>
            </a:r>
            <a:r>
              <a:rPr lang="en-US" sz="2800" b="1" dirty="0" smtClean="0"/>
              <a:t>:</a:t>
            </a:r>
            <a:r>
              <a:rPr lang="en-US" dirty="0" smtClean="0"/>
              <a:t> This is very bitter horse-radish that symbolizes the hardships of slavery.</a:t>
            </a:r>
            <a:endParaRPr lang="en-AU" sz="2000" dirty="0" smtClean="0"/>
          </a:p>
          <a:p>
            <a:r>
              <a:rPr lang="en-US" sz="2800" b="1" dirty="0" err="1" smtClean="0"/>
              <a:t>Karpas</a:t>
            </a:r>
            <a:r>
              <a:rPr lang="en-US" sz="2800" b="1" dirty="0" smtClean="0"/>
              <a:t>:</a:t>
            </a:r>
            <a:r>
              <a:rPr lang="en-US" dirty="0" smtClean="0"/>
              <a:t> This is a mixture of boiled potatoes or radishes, and parsley which is dipped in salt water and </a:t>
            </a:r>
            <a:r>
              <a:rPr lang="en-US" dirty="0" err="1" smtClean="0"/>
              <a:t>symbolises</a:t>
            </a:r>
            <a:r>
              <a:rPr lang="en-US" dirty="0" smtClean="0"/>
              <a:t> the undernourishment of the Hebrew slaves, as well as the new Spring season.</a:t>
            </a:r>
            <a:endParaRPr lang="en-AU" sz="2000" dirty="0" smtClean="0"/>
          </a:p>
          <a:p>
            <a:r>
              <a:rPr lang="en-US" sz="2800" b="1" dirty="0" err="1" smtClean="0"/>
              <a:t>Z'roah</a:t>
            </a:r>
            <a:r>
              <a:rPr lang="en-US" sz="2800" b="1" dirty="0" smtClean="0"/>
              <a:t>:</a:t>
            </a:r>
            <a:r>
              <a:rPr lang="en-US" dirty="0" smtClean="0"/>
              <a:t> This piece of meat, sometimes represented as a lamb </a:t>
            </a:r>
            <a:r>
              <a:rPr lang="en-US" dirty="0" err="1" smtClean="0"/>
              <a:t>shankbone</a:t>
            </a:r>
            <a:r>
              <a:rPr lang="en-US" dirty="0" smtClean="0"/>
              <a:t>, is not eaten but instead serves as a reminder and </a:t>
            </a:r>
            <a:r>
              <a:rPr lang="en-US" dirty="0" err="1" smtClean="0"/>
              <a:t>symbolises</a:t>
            </a:r>
            <a:r>
              <a:rPr lang="en-US" dirty="0" smtClean="0"/>
              <a:t> the Paschal lamb and its sacrifice by the Hebrews. It also refers to God's rescuing of the Hebrews from Egyptian slavery.</a:t>
            </a:r>
            <a:endParaRPr lang="en-AU" sz="2000" dirty="0" smtClean="0"/>
          </a:p>
          <a:p>
            <a:pPr lvl="1"/>
            <a:endParaRPr lang="en-AU" dirty="0"/>
          </a:p>
        </p:txBody>
      </p:sp>
      <p:sp>
        <p:nvSpPr>
          <p:cNvPr id="10" name="Title 9"/>
          <p:cNvSpPr>
            <a:spLocks noGrp="1"/>
          </p:cNvSpPr>
          <p:nvPr>
            <p:ph type="title"/>
          </p:nvPr>
        </p:nvSpPr>
        <p:spPr>
          <a:xfrm>
            <a:off x="357158" y="357166"/>
            <a:ext cx="8229600" cy="642942"/>
          </a:xfrm>
        </p:spPr>
        <p:txBody>
          <a:bodyPr>
            <a:normAutofit fontScale="90000"/>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Foods for the Passover</a:t>
            </a:r>
            <a:b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Symbols of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8" name="Content Placeholder 7"/>
          <p:cNvSpPr>
            <a:spLocks noGrp="1"/>
          </p:cNvSpPr>
          <p:nvPr>
            <p:ph idx="1"/>
          </p:nvPr>
        </p:nvSpPr>
        <p:spPr>
          <a:xfrm>
            <a:off x="457200" y="1600200"/>
            <a:ext cx="8229600" cy="4972072"/>
          </a:xfrm>
        </p:spPr>
        <p:txBody>
          <a:bodyPr>
            <a:normAutofit fontScale="62500" lnSpcReduction="20000"/>
          </a:bodyPr>
          <a:lstStyle/>
          <a:p>
            <a:pPr>
              <a:buNone/>
            </a:pPr>
            <a:r>
              <a:rPr lang="en-AU" sz="4600" b="1" dirty="0" smtClean="0"/>
              <a:t>Candlesticks</a:t>
            </a:r>
          </a:p>
          <a:p>
            <a:pPr>
              <a:buNone/>
            </a:pPr>
            <a:endParaRPr lang="en-AU" sz="4600" b="1" dirty="0" smtClean="0"/>
          </a:p>
          <a:p>
            <a:r>
              <a:rPr lang="en-AU" dirty="0" smtClean="0"/>
              <a:t>The candle is very significant in Jewish life. Fire is one of the basic elements of the world. It is frightening, as well as warm and inviting. In the </a:t>
            </a:r>
            <a:r>
              <a:rPr lang="en-AU" dirty="0" err="1" smtClean="0"/>
              <a:t>Kabbalah</a:t>
            </a:r>
            <a:r>
              <a:rPr lang="en-AU" dirty="0" smtClean="0"/>
              <a:t> (Jewish mysticism), the flame is said to symbolise God’s relation to the world and man.</a:t>
            </a:r>
          </a:p>
          <a:p>
            <a:r>
              <a:rPr lang="en-AU" dirty="0" smtClean="0"/>
              <a:t>Candles are lit on the Friday night leading into Shabbat (Sabbath) as part of </a:t>
            </a:r>
            <a:r>
              <a:rPr lang="en-AU" i="1" dirty="0" smtClean="0"/>
              <a:t>Shalom </a:t>
            </a:r>
            <a:r>
              <a:rPr lang="en-AU" i="1" dirty="0" err="1" smtClean="0"/>
              <a:t>Bayit</a:t>
            </a:r>
            <a:r>
              <a:rPr lang="en-AU" dirty="0" smtClean="0"/>
              <a:t> (harmony in the home), and </a:t>
            </a:r>
            <a:r>
              <a:rPr lang="en-AU" i="1" dirty="0" err="1" smtClean="0"/>
              <a:t>Oneg</a:t>
            </a:r>
            <a:r>
              <a:rPr lang="en-AU" i="1" dirty="0" smtClean="0"/>
              <a:t> Shabbat</a:t>
            </a:r>
            <a:r>
              <a:rPr lang="en-AU" dirty="0" smtClean="0"/>
              <a:t> (Sabbath joy). God “sanctified us by His commandments and commanded us to kindle the Sabbath light.” The candles should be in the room where the Friday night meal is eaten.</a:t>
            </a:r>
          </a:p>
          <a:p>
            <a:r>
              <a:rPr lang="en-AU" dirty="0" smtClean="0"/>
              <a:t>At least two candles must be lit, to signify </a:t>
            </a:r>
            <a:r>
              <a:rPr lang="en-AU" i="1" dirty="0" err="1" smtClean="0"/>
              <a:t>shamor</a:t>
            </a:r>
            <a:r>
              <a:rPr lang="en-AU" dirty="0" smtClean="0"/>
              <a:t> (observance) and </a:t>
            </a:r>
            <a:r>
              <a:rPr lang="en-AU" i="1" dirty="0" err="1" smtClean="0"/>
              <a:t>zachor</a:t>
            </a:r>
            <a:r>
              <a:rPr lang="en-AU" i="1" dirty="0" smtClean="0"/>
              <a:t> </a:t>
            </a:r>
            <a:r>
              <a:rPr lang="en-AU" dirty="0" smtClean="0"/>
              <a:t>(remembrance). The pair also symbolise the duality of all being: man and woman, body and soul, speech and silence, creation and revelation.</a:t>
            </a:r>
          </a:p>
          <a:p>
            <a:endParaRPr lang="en-AU" dirty="0" smtClean="0"/>
          </a:p>
          <a:p>
            <a:pPr algn="r">
              <a:buNone/>
            </a:pPr>
            <a:r>
              <a:rPr lang="en-AU" dirty="0" smtClean="0">
                <a:hlinkClick r:id="rId2"/>
              </a:rPr>
              <a:t>http://bje.org.au/learning/judaism/holydays/shabbat/symbols_foods.html</a:t>
            </a:r>
            <a:endParaRPr lang="en-AU" dirty="0" smtClean="0"/>
          </a:p>
          <a:p>
            <a:pPr algn="r">
              <a:buNone/>
            </a:pP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3510"/>
          </a:xfrm>
        </p:spPr>
        <p:txBody>
          <a:bodyPr>
            <a:normAutofit fontScale="62500" lnSpcReduction="20000"/>
          </a:bodyPr>
          <a:lstStyle/>
          <a:p>
            <a:pPr>
              <a:buNone/>
            </a:pPr>
            <a:r>
              <a:rPr lang="en-AU" sz="4100" b="1" dirty="0" err="1" smtClean="0"/>
              <a:t>Havdalah</a:t>
            </a:r>
            <a:r>
              <a:rPr lang="en-AU" sz="4100" b="1" dirty="0" smtClean="0"/>
              <a:t> set</a:t>
            </a:r>
          </a:p>
          <a:p>
            <a:pPr>
              <a:buNone/>
            </a:pPr>
            <a:endParaRPr lang="en-AU" sz="4100" b="1" dirty="0" smtClean="0"/>
          </a:p>
          <a:p>
            <a:r>
              <a:rPr lang="en-AU" dirty="0" err="1" smtClean="0"/>
              <a:t>Havdalah</a:t>
            </a:r>
            <a:r>
              <a:rPr lang="en-AU" dirty="0" smtClean="0"/>
              <a:t> is the short ceremony that farewells the Shabbat and ushers in a new week. A special twisted multi-wick candle is lit, or, failing this, two lit candles may be used and their flames put together. This reminds us of a </a:t>
            </a:r>
            <a:r>
              <a:rPr lang="en-AU" i="1" dirty="0" smtClean="0"/>
              <a:t>midrash</a:t>
            </a:r>
            <a:r>
              <a:rPr lang="en-AU" dirty="0" smtClean="0"/>
              <a:t> (rabbinic tradition) that G-d showed Adam and Eve how to make fire at the conclusion of the first Sabbath and shortly before they were expelled from the Garden of Eden. Many people have the custom of using a candle with six braids which represent the six secular days of the week which culminate in the spiritual highlight of Shabbat. As we look at the </a:t>
            </a:r>
            <a:r>
              <a:rPr lang="en-AU" dirty="0" err="1" smtClean="0"/>
              <a:t>havdalah</a:t>
            </a:r>
            <a:r>
              <a:rPr lang="en-AU" dirty="0" smtClean="0"/>
              <a:t> candle, we look at our fingers to make use of the light, and thus not render the benediction over the light in vain. </a:t>
            </a:r>
          </a:p>
          <a:p>
            <a:r>
              <a:rPr lang="en-AU" dirty="0" smtClean="0"/>
              <a:t>The sweet smelling spices used for </a:t>
            </a:r>
            <a:r>
              <a:rPr lang="en-AU" dirty="0" err="1" smtClean="0"/>
              <a:t>Havdalah</a:t>
            </a:r>
            <a:r>
              <a:rPr lang="en-AU" dirty="0" smtClean="0"/>
              <a:t> symbolise a spiritual feast for the extra soul (</a:t>
            </a:r>
            <a:r>
              <a:rPr lang="en-AU" i="1" dirty="0" err="1" smtClean="0"/>
              <a:t>neshama</a:t>
            </a:r>
            <a:r>
              <a:rPr lang="en-AU" i="1" dirty="0" smtClean="0"/>
              <a:t> </a:t>
            </a:r>
            <a:r>
              <a:rPr lang="en-AU" i="1" dirty="0" err="1" smtClean="0"/>
              <a:t>yetairah</a:t>
            </a:r>
            <a:r>
              <a:rPr lang="en-AU" dirty="0" smtClean="0"/>
              <a:t>) which leaves our bodies at the conclusion of Shabbat. The spices are a last taste of paradise. </a:t>
            </a:r>
          </a:p>
          <a:p>
            <a:endParaRPr lang="en-AU" dirty="0" smtClean="0"/>
          </a:p>
          <a:p>
            <a:pPr algn="r">
              <a:buNone/>
            </a:pPr>
            <a:r>
              <a:rPr lang="en-AU" dirty="0" smtClean="0">
                <a:hlinkClick r:id="rId2"/>
              </a:rPr>
              <a:t>http://bje.org.au/learning/judaism/holydays/shabbat/symbols_foods.html</a:t>
            </a:r>
            <a:endParaRPr lang="en-AU" dirty="0" smtClean="0"/>
          </a:p>
          <a:p>
            <a:pPr algn="r"/>
            <a:endParaRPr lang="en-AU" dirty="0"/>
          </a:p>
        </p:txBody>
      </p:sp>
      <p:sp>
        <p:nvSpPr>
          <p:cNvPr id="4" name="Title 6"/>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Symbols of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Prayer on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8" name="Content Placeholder 7"/>
          <p:cNvSpPr>
            <a:spLocks noGrp="1"/>
          </p:cNvSpPr>
          <p:nvPr>
            <p:ph idx="1"/>
          </p:nvPr>
        </p:nvSpPr>
        <p:spPr/>
        <p:txBody>
          <a:bodyPr>
            <a:normAutofit fontScale="85000" lnSpcReduction="20000"/>
          </a:bodyPr>
          <a:lstStyle/>
          <a:p>
            <a:pPr algn="ctr">
              <a:buNone/>
            </a:pPr>
            <a:r>
              <a:rPr lang="en-AU" b="1" dirty="0" smtClean="0"/>
              <a:t>Blessing over Candles</a:t>
            </a:r>
            <a:r>
              <a:rPr lang="en-AU" dirty="0" smtClean="0"/>
              <a:t> </a:t>
            </a:r>
          </a:p>
          <a:p>
            <a:pPr algn="ctr">
              <a:buNone/>
            </a:pPr>
            <a:r>
              <a:rPr lang="en-AU" dirty="0" smtClean="0"/>
              <a:t/>
            </a:r>
            <a:br>
              <a:rPr lang="en-AU" dirty="0" smtClean="0"/>
            </a:br>
            <a:r>
              <a:rPr lang="en-AU" i="1" dirty="0" err="1" smtClean="0"/>
              <a:t>Barukh</a:t>
            </a:r>
            <a:r>
              <a:rPr lang="en-AU" i="1" dirty="0" smtClean="0"/>
              <a:t> </a:t>
            </a:r>
            <a:r>
              <a:rPr lang="en-AU" i="1" dirty="0" err="1" smtClean="0"/>
              <a:t>atah</a:t>
            </a:r>
            <a:r>
              <a:rPr lang="en-AU" i="1" dirty="0" smtClean="0"/>
              <a:t> </a:t>
            </a:r>
            <a:r>
              <a:rPr lang="en-AU" i="1" dirty="0" err="1" smtClean="0"/>
              <a:t>Adonai</a:t>
            </a:r>
            <a:r>
              <a:rPr lang="en-AU" i="1" dirty="0" smtClean="0"/>
              <a:t>, </a:t>
            </a:r>
            <a:r>
              <a:rPr lang="en-AU" i="1" dirty="0" err="1" smtClean="0"/>
              <a:t>Eloheinu</a:t>
            </a:r>
            <a:r>
              <a:rPr lang="en-AU" i="1" dirty="0" smtClean="0"/>
              <a:t>, </a:t>
            </a:r>
            <a:r>
              <a:rPr lang="en-AU" i="1" dirty="0" err="1" smtClean="0"/>
              <a:t>melekh</a:t>
            </a:r>
            <a:r>
              <a:rPr lang="en-AU" i="1" dirty="0" smtClean="0"/>
              <a:t> </a:t>
            </a:r>
            <a:r>
              <a:rPr lang="en-AU" i="1" dirty="0" err="1" smtClean="0"/>
              <a:t>ha'olam</a:t>
            </a:r>
            <a:r>
              <a:rPr lang="en-AU" dirty="0" smtClean="0"/>
              <a:t/>
            </a:r>
            <a:br>
              <a:rPr lang="en-AU" dirty="0" smtClean="0"/>
            </a:br>
            <a:r>
              <a:rPr lang="en-AU" dirty="0" smtClean="0"/>
              <a:t>Blessed are you, Lord, our God, sovereign of the universe </a:t>
            </a:r>
            <a:br>
              <a:rPr lang="en-AU" dirty="0" smtClean="0"/>
            </a:br>
            <a:r>
              <a:rPr lang="en-AU" i="1" dirty="0" err="1" smtClean="0"/>
              <a:t>asher</a:t>
            </a:r>
            <a:r>
              <a:rPr lang="en-AU" i="1" dirty="0" smtClean="0"/>
              <a:t> </a:t>
            </a:r>
            <a:r>
              <a:rPr lang="en-AU" i="1" dirty="0" err="1" smtClean="0"/>
              <a:t>kidishanu</a:t>
            </a:r>
            <a:r>
              <a:rPr lang="en-AU" i="1" dirty="0" smtClean="0"/>
              <a:t> </a:t>
            </a:r>
            <a:r>
              <a:rPr lang="en-AU" i="1" dirty="0" err="1" smtClean="0"/>
              <a:t>b'mitz'votav</a:t>
            </a:r>
            <a:r>
              <a:rPr lang="en-AU" i="1" dirty="0" smtClean="0"/>
              <a:t> </a:t>
            </a:r>
            <a:r>
              <a:rPr lang="en-AU" i="1" dirty="0" err="1" smtClean="0"/>
              <a:t>v'tzivanu</a:t>
            </a:r>
            <a:r>
              <a:rPr lang="en-AU" dirty="0" smtClean="0"/>
              <a:t/>
            </a:r>
            <a:br>
              <a:rPr lang="en-AU" dirty="0" smtClean="0"/>
            </a:br>
            <a:r>
              <a:rPr lang="en-AU" dirty="0" smtClean="0"/>
              <a:t>Who has sanctified us with His commandments and commanded us </a:t>
            </a:r>
            <a:br>
              <a:rPr lang="en-AU" dirty="0" smtClean="0"/>
            </a:br>
            <a:r>
              <a:rPr lang="en-AU" i="1" dirty="0" err="1" smtClean="0"/>
              <a:t>l'had'lik</a:t>
            </a:r>
            <a:r>
              <a:rPr lang="en-AU" i="1" dirty="0" smtClean="0"/>
              <a:t> </a:t>
            </a:r>
            <a:r>
              <a:rPr lang="en-AU" i="1" dirty="0" err="1" smtClean="0"/>
              <a:t>neir</a:t>
            </a:r>
            <a:r>
              <a:rPr lang="en-AU" i="1" dirty="0" smtClean="0"/>
              <a:t> </a:t>
            </a:r>
            <a:r>
              <a:rPr lang="en-AU" i="1" dirty="0" err="1" smtClean="0"/>
              <a:t>shel</a:t>
            </a:r>
            <a:r>
              <a:rPr lang="en-AU" i="1" dirty="0" smtClean="0"/>
              <a:t> Shabbat. (</a:t>
            </a:r>
            <a:r>
              <a:rPr lang="en-AU" i="1" dirty="0" err="1" smtClean="0"/>
              <a:t>Amein</a:t>
            </a:r>
            <a:r>
              <a:rPr lang="en-AU" i="1" dirty="0" smtClean="0"/>
              <a:t>)</a:t>
            </a:r>
            <a:r>
              <a:rPr lang="en-AU" dirty="0" smtClean="0"/>
              <a:t/>
            </a:r>
            <a:br>
              <a:rPr lang="en-AU" dirty="0" smtClean="0"/>
            </a:br>
            <a:r>
              <a:rPr lang="en-AU" dirty="0" smtClean="0"/>
              <a:t>to light the lights of Shabbat. (Amen)</a:t>
            </a:r>
          </a:p>
          <a:p>
            <a:pPr algn="ctr">
              <a:buNone/>
            </a:pPr>
            <a:endParaRPr lang="en-AU" dirty="0" smtClean="0"/>
          </a:p>
          <a:p>
            <a:pPr algn="r">
              <a:buNone/>
            </a:pPr>
            <a:r>
              <a:rPr lang="en-AU" dirty="0" smtClean="0">
                <a:hlinkClick r:id="rId2"/>
              </a:rPr>
              <a:t>http://www.jewfaq.org/prayer/shabbat.htm</a:t>
            </a:r>
            <a:endParaRPr lang="en-AU" dirty="0" smtClean="0"/>
          </a:p>
          <a:p>
            <a:pPr algn="r">
              <a:buNone/>
            </a:pP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357298"/>
            <a:ext cx="8858312" cy="5500702"/>
          </a:xfrm>
        </p:spPr>
        <p:txBody>
          <a:bodyPr>
            <a:normAutofit fontScale="55000" lnSpcReduction="20000"/>
          </a:bodyPr>
          <a:lstStyle/>
          <a:p>
            <a:pPr algn="ctr">
              <a:buNone/>
            </a:pPr>
            <a:r>
              <a:rPr lang="en-AU" sz="6300" b="1" dirty="0" smtClean="0"/>
              <a:t>Kiddush </a:t>
            </a:r>
          </a:p>
          <a:p>
            <a:r>
              <a:rPr lang="en-AU" dirty="0" smtClean="0"/>
              <a:t>Kiddush is recited while holding a cup of wine or other liquid, no less than 3.3 ounces</a:t>
            </a:r>
          </a:p>
          <a:p>
            <a:pPr algn="ctr">
              <a:buNone/>
            </a:pPr>
            <a:r>
              <a:rPr lang="en-AU" dirty="0" smtClean="0"/>
              <a:t/>
            </a:r>
            <a:br>
              <a:rPr lang="en-AU" dirty="0" smtClean="0"/>
            </a:br>
            <a:r>
              <a:rPr lang="en-AU" i="1" dirty="0" err="1" smtClean="0"/>
              <a:t>Vay'hi</a:t>
            </a:r>
            <a:r>
              <a:rPr lang="en-AU" i="1" dirty="0" smtClean="0"/>
              <a:t> </a:t>
            </a:r>
            <a:r>
              <a:rPr lang="en-AU" i="1" dirty="0" err="1" smtClean="0"/>
              <a:t>erev</a:t>
            </a:r>
            <a:r>
              <a:rPr lang="en-AU" i="1" dirty="0" smtClean="0"/>
              <a:t> </a:t>
            </a:r>
            <a:r>
              <a:rPr lang="en-AU" i="1" dirty="0" err="1" smtClean="0"/>
              <a:t>vay'hi</a:t>
            </a:r>
            <a:r>
              <a:rPr lang="en-AU" i="1" dirty="0" smtClean="0"/>
              <a:t> </a:t>
            </a:r>
            <a:r>
              <a:rPr lang="en-AU" i="1" dirty="0" err="1" smtClean="0"/>
              <a:t>voker</a:t>
            </a:r>
            <a:r>
              <a:rPr lang="en-AU" i="1" dirty="0" smtClean="0"/>
              <a:t> </a:t>
            </a:r>
            <a:r>
              <a:rPr lang="en-AU" i="1" dirty="0" err="1" smtClean="0"/>
              <a:t>yom</a:t>
            </a:r>
            <a:r>
              <a:rPr lang="en-AU" i="1" dirty="0" smtClean="0"/>
              <a:t> </a:t>
            </a:r>
            <a:r>
              <a:rPr lang="en-AU" i="1" dirty="0" err="1" smtClean="0"/>
              <a:t>hashishi</a:t>
            </a:r>
            <a:r>
              <a:rPr lang="en-AU" dirty="0" smtClean="0"/>
              <a:t/>
            </a:r>
            <a:br>
              <a:rPr lang="en-AU" dirty="0" smtClean="0"/>
            </a:br>
            <a:r>
              <a:rPr lang="en-AU" dirty="0" smtClean="0"/>
              <a:t>And there was evening and there was morning, a sixth day </a:t>
            </a:r>
            <a:br>
              <a:rPr lang="en-AU" dirty="0" smtClean="0"/>
            </a:br>
            <a:r>
              <a:rPr lang="en-AU" i="1" dirty="0" err="1" smtClean="0"/>
              <a:t>vay'khulu</a:t>
            </a:r>
            <a:r>
              <a:rPr lang="en-AU" i="1" dirty="0" smtClean="0"/>
              <a:t> </a:t>
            </a:r>
            <a:r>
              <a:rPr lang="en-AU" i="1" dirty="0" err="1" smtClean="0"/>
              <a:t>hashamayim</a:t>
            </a:r>
            <a:r>
              <a:rPr lang="en-AU" i="1" dirty="0" smtClean="0"/>
              <a:t> </a:t>
            </a:r>
            <a:r>
              <a:rPr lang="en-AU" i="1" dirty="0" err="1" smtClean="0"/>
              <a:t>v'ha'aretz</a:t>
            </a:r>
            <a:r>
              <a:rPr lang="en-AU" i="1" dirty="0" smtClean="0"/>
              <a:t> </a:t>
            </a:r>
            <a:r>
              <a:rPr lang="en-AU" i="1" dirty="0" err="1" smtClean="0"/>
              <a:t>v'khol</a:t>
            </a:r>
            <a:r>
              <a:rPr lang="en-AU" i="1" dirty="0" smtClean="0"/>
              <a:t> </a:t>
            </a:r>
            <a:r>
              <a:rPr lang="en-AU" i="1" dirty="0" err="1" smtClean="0"/>
              <a:t>tz'va'am</a:t>
            </a:r>
            <a:r>
              <a:rPr lang="en-AU" dirty="0" smtClean="0"/>
              <a:t/>
            </a:r>
            <a:br>
              <a:rPr lang="en-AU" dirty="0" smtClean="0"/>
            </a:br>
            <a:r>
              <a:rPr lang="en-AU" dirty="0" smtClean="0"/>
              <a:t>The heavens and the earth were finished, the whole host of them </a:t>
            </a:r>
            <a:br>
              <a:rPr lang="en-AU" dirty="0" smtClean="0"/>
            </a:br>
            <a:r>
              <a:rPr lang="en-AU" i="1" dirty="0" err="1" smtClean="0"/>
              <a:t>vay'khal</a:t>
            </a:r>
            <a:r>
              <a:rPr lang="en-AU" i="1" dirty="0" smtClean="0"/>
              <a:t> </a:t>
            </a:r>
            <a:r>
              <a:rPr lang="en-AU" i="1" dirty="0" err="1" smtClean="0"/>
              <a:t>elohim</a:t>
            </a:r>
            <a:r>
              <a:rPr lang="en-AU" i="1" dirty="0" smtClean="0"/>
              <a:t> </a:t>
            </a:r>
            <a:r>
              <a:rPr lang="en-AU" i="1" dirty="0" err="1" smtClean="0"/>
              <a:t>bayom</a:t>
            </a:r>
            <a:r>
              <a:rPr lang="en-AU" i="1" dirty="0" smtClean="0"/>
              <a:t> </a:t>
            </a:r>
            <a:r>
              <a:rPr lang="en-AU" i="1" dirty="0" err="1" smtClean="0"/>
              <a:t>hash'vi'i</a:t>
            </a:r>
            <a:r>
              <a:rPr lang="en-AU" i="1" dirty="0" smtClean="0"/>
              <a:t> </a:t>
            </a:r>
            <a:r>
              <a:rPr lang="en-AU" i="1" dirty="0" err="1" smtClean="0"/>
              <a:t>m'la'kh'to</a:t>
            </a:r>
            <a:r>
              <a:rPr lang="en-AU" i="1" dirty="0" smtClean="0"/>
              <a:t> </a:t>
            </a:r>
            <a:r>
              <a:rPr lang="en-AU" i="1" dirty="0" err="1" smtClean="0"/>
              <a:t>asher</a:t>
            </a:r>
            <a:r>
              <a:rPr lang="en-AU" i="1" dirty="0" smtClean="0"/>
              <a:t> </a:t>
            </a:r>
            <a:r>
              <a:rPr lang="en-AU" i="1" dirty="0" err="1" smtClean="0"/>
              <a:t>asah</a:t>
            </a:r>
            <a:r>
              <a:rPr lang="en-AU" dirty="0" smtClean="0"/>
              <a:t/>
            </a:r>
            <a:br>
              <a:rPr lang="en-AU" dirty="0" smtClean="0"/>
            </a:br>
            <a:r>
              <a:rPr lang="en-AU" dirty="0" smtClean="0"/>
              <a:t>And on the seventh day God completed his work that he had done </a:t>
            </a:r>
            <a:br>
              <a:rPr lang="en-AU" dirty="0" smtClean="0"/>
            </a:br>
            <a:r>
              <a:rPr lang="en-AU" i="1" dirty="0" err="1" smtClean="0"/>
              <a:t>vayish'bot</a:t>
            </a:r>
            <a:r>
              <a:rPr lang="en-AU" i="1" dirty="0" smtClean="0"/>
              <a:t> </a:t>
            </a:r>
            <a:r>
              <a:rPr lang="en-AU" i="1" dirty="0" err="1" smtClean="0"/>
              <a:t>bayom</a:t>
            </a:r>
            <a:r>
              <a:rPr lang="en-AU" i="1" dirty="0" smtClean="0"/>
              <a:t> </a:t>
            </a:r>
            <a:r>
              <a:rPr lang="en-AU" i="1" dirty="0" err="1" smtClean="0"/>
              <a:t>hash'vi'i</a:t>
            </a:r>
            <a:r>
              <a:rPr lang="en-AU" i="1" dirty="0" smtClean="0"/>
              <a:t> </a:t>
            </a:r>
            <a:r>
              <a:rPr lang="en-AU" i="1" dirty="0" err="1" smtClean="0"/>
              <a:t>mikol</a:t>
            </a:r>
            <a:r>
              <a:rPr lang="en-AU" i="1" dirty="0" smtClean="0"/>
              <a:t> </a:t>
            </a:r>
            <a:r>
              <a:rPr lang="en-AU" i="1" dirty="0" err="1" smtClean="0"/>
              <a:t>m'la'kh'to</a:t>
            </a:r>
            <a:r>
              <a:rPr lang="en-AU" i="1" dirty="0" smtClean="0"/>
              <a:t> </a:t>
            </a:r>
            <a:r>
              <a:rPr lang="en-AU" i="1" dirty="0" err="1" smtClean="0"/>
              <a:t>asher</a:t>
            </a:r>
            <a:r>
              <a:rPr lang="en-AU" i="1" dirty="0" smtClean="0"/>
              <a:t> </a:t>
            </a:r>
            <a:r>
              <a:rPr lang="en-AU" i="1" dirty="0" err="1" smtClean="0"/>
              <a:t>asah</a:t>
            </a:r>
            <a:r>
              <a:rPr lang="en-AU" dirty="0" smtClean="0"/>
              <a:t/>
            </a:r>
            <a:br>
              <a:rPr lang="en-AU" dirty="0" smtClean="0"/>
            </a:br>
            <a:r>
              <a:rPr lang="en-AU" dirty="0" smtClean="0"/>
              <a:t>and he rested on the seventh day from all his work that he had done </a:t>
            </a:r>
            <a:br>
              <a:rPr lang="en-AU" dirty="0" smtClean="0"/>
            </a:br>
            <a:r>
              <a:rPr lang="en-AU" i="1" dirty="0" err="1" smtClean="0"/>
              <a:t>Vay'varekh</a:t>
            </a:r>
            <a:r>
              <a:rPr lang="en-AU" i="1" dirty="0" smtClean="0"/>
              <a:t> </a:t>
            </a:r>
            <a:r>
              <a:rPr lang="en-AU" i="1" dirty="0" err="1" smtClean="0"/>
              <a:t>Elohim</a:t>
            </a:r>
            <a:r>
              <a:rPr lang="en-AU" i="1" dirty="0" smtClean="0"/>
              <a:t> et </a:t>
            </a:r>
            <a:r>
              <a:rPr lang="en-AU" i="1" dirty="0" err="1" smtClean="0"/>
              <a:t>yom</a:t>
            </a:r>
            <a:r>
              <a:rPr lang="en-AU" i="1" dirty="0" smtClean="0"/>
              <a:t> </a:t>
            </a:r>
            <a:r>
              <a:rPr lang="en-AU" i="1" dirty="0" err="1" smtClean="0"/>
              <a:t>hash'vi'i</a:t>
            </a:r>
            <a:r>
              <a:rPr lang="en-AU" i="1" dirty="0" smtClean="0"/>
              <a:t> </a:t>
            </a:r>
            <a:r>
              <a:rPr lang="en-AU" i="1" dirty="0" err="1" smtClean="0"/>
              <a:t>vay'kadeish</a:t>
            </a:r>
            <a:r>
              <a:rPr lang="en-AU" i="1" dirty="0" smtClean="0"/>
              <a:t> </a:t>
            </a:r>
            <a:r>
              <a:rPr lang="en-AU" i="1" dirty="0" err="1" smtClean="0"/>
              <a:t>oto</a:t>
            </a:r>
            <a:r>
              <a:rPr lang="en-AU" dirty="0" smtClean="0"/>
              <a:t/>
            </a:r>
            <a:br>
              <a:rPr lang="en-AU" dirty="0" smtClean="0"/>
            </a:br>
            <a:r>
              <a:rPr lang="en-AU" dirty="0" smtClean="0"/>
              <a:t>And God blessed the seventh day, and sanctified it </a:t>
            </a:r>
            <a:br>
              <a:rPr lang="en-AU" dirty="0" smtClean="0"/>
            </a:br>
            <a:r>
              <a:rPr lang="en-AU" i="1" dirty="0" err="1" smtClean="0"/>
              <a:t>ki</a:t>
            </a:r>
            <a:r>
              <a:rPr lang="en-AU" i="1" dirty="0" smtClean="0"/>
              <a:t> </a:t>
            </a:r>
            <a:r>
              <a:rPr lang="en-AU" i="1" dirty="0" err="1" smtClean="0"/>
              <a:t>vo</a:t>
            </a:r>
            <a:r>
              <a:rPr lang="en-AU" i="1" dirty="0" smtClean="0"/>
              <a:t> </a:t>
            </a:r>
            <a:r>
              <a:rPr lang="en-AU" i="1" dirty="0" err="1" smtClean="0"/>
              <a:t>shavat</a:t>
            </a:r>
            <a:r>
              <a:rPr lang="en-AU" i="1" dirty="0" smtClean="0"/>
              <a:t> </a:t>
            </a:r>
            <a:r>
              <a:rPr lang="en-AU" i="1" dirty="0" err="1" smtClean="0"/>
              <a:t>mikol</a:t>
            </a:r>
            <a:r>
              <a:rPr lang="en-AU" i="1" dirty="0" smtClean="0"/>
              <a:t> </a:t>
            </a:r>
            <a:r>
              <a:rPr lang="en-AU" i="1" dirty="0" err="1" smtClean="0"/>
              <a:t>m'la'kh'to</a:t>
            </a:r>
            <a:r>
              <a:rPr lang="en-AU" i="1" dirty="0" smtClean="0"/>
              <a:t> </a:t>
            </a:r>
            <a:r>
              <a:rPr lang="en-AU" i="1" dirty="0" err="1" smtClean="0"/>
              <a:t>asher</a:t>
            </a:r>
            <a:r>
              <a:rPr lang="en-AU" i="1" dirty="0" smtClean="0"/>
              <a:t> </a:t>
            </a:r>
            <a:r>
              <a:rPr lang="en-AU" i="1" dirty="0" err="1" smtClean="0"/>
              <a:t>bara</a:t>
            </a:r>
            <a:r>
              <a:rPr lang="en-AU" i="1" dirty="0" smtClean="0"/>
              <a:t> </a:t>
            </a:r>
            <a:r>
              <a:rPr lang="en-AU" i="1" dirty="0" err="1" smtClean="0"/>
              <a:t>Elohim</a:t>
            </a:r>
            <a:r>
              <a:rPr lang="en-AU" i="1" dirty="0" smtClean="0"/>
              <a:t> </a:t>
            </a:r>
            <a:r>
              <a:rPr lang="en-AU" i="1" dirty="0" err="1" smtClean="0"/>
              <a:t>la'asot</a:t>
            </a:r>
            <a:r>
              <a:rPr lang="en-AU" dirty="0" smtClean="0"/>
              <a:t/>
            </a:r>
            <a:br>
              <a:rPr lang="en-AU" dirty="0" smtClean="0"/>
            </a:br>
            <a:r>
              <a:rPr lang="en-AU" dirty="0" smtClean="0"/>
              <a:t>because in it he had rested from all his work that God had created to do </a:t>
            </a:r>
            <a:br>
              <a:rPr lang="en-AU" dirty="0" smtClean="0"/>
            </a:br>
            <a:r>
              <a:rPr lang="en-AU" i="1" dirty="0" err="1" smtClean="0"/>
              <a:t>Barukh</a:t>
            </a:r>
            <a:r>
              <a:rPr lang="en-AU" i="1" dirty="0" smtClean="0"/>
              <a:t> </a:t>
            </a:r>
            <a:r>
              <a:rPr lang="en-AU" i="1" dirty="0" err="1" smtClean="0"/>
              <a:t>atah</a:t>
            </a:r>
            <a:r>
              <a:rPr lang="en-AU" i="1" dirty="0" smtClean="0"/>
              <a:t> </a:t>
            </a:r>
            <a:r>
              <a:rPr lang="en-AU" i="1" dirty="0" err="1" smtClean="0"/>
              <a:t>Adonai</a:t>
            </a:r>
            <a:r>
              <a:rPr lang="en-AU" i="1" dirty="0" smtClean="0"/>
              <a:t>, </a:t>
            </a:r>
            <a:r>
              <a:rPr lang="en-AU" i="1" dirty="0" err="1" smtClean="0"/>
              <a:t>Eloheinu</a:t>
            </a:r>
            <a:r>
              <a:rPr lang="en-AU" i="1" dirty="0" smtClean="0"/>
              <a:t>, </a:t>
            </a:r>
            <a:r>
              <a:rPr lang="en-AU" i="1" dirty="0" err="1" smtClean="0"/>
              <a:t>melekh</a:t>
            </a:r>
            <a:r>
              <a:rPr lang="en-AU" i="1" dirty="0" smtClean="0"/>
              <a:t> ha-olam</a:t>
            </a:r>
            <a:r>
              <a:rPr lang="en-AU" dirty="0" smtClean="0"/>
              <a:t/>
            </a:r>
            <a:br>
              <a:rPr lang="en-AU" dirty="0" smtClean="0"/>
            </a:br>
            <a:r>
              <a:rPr lang="en-AU" dirty="0" smtClean="0"/>
              <a:t>Blessed are you, Lord, our God, sovereign of the universe (if using wine or grape juice) </a:t>
            </a:r>
            <a:br>
              <a:rPr lang="en-AU" dirty="0" smtClean="0"/>
            </a:br>
            <a:r>
              <a:rPr lang="en-AU" i="1" dirty="0" err="1" smtClean="0"/>
              <a:t>borei</a:t>
            </a:r>
            <a:r>
              <a:rPr lang="en-AU" i="1" dirty="0" smtClean="0"/>
              <a:t> </a:t>
            </a:r>
            <a:r>
              <a:rPr lang="en-AU" i="1" dirty="0" err="1" smtClean="0"/>
              <a:t>p'ri</a:t>
            </a:r>
            <a:r>
              <a:rPr lang="en-AU" i="1" dirty="0" smtClean="0"/>
              <a:t> </a:t>
            </a:r>
            <a:r>
              <a:rPr lang="en-AU" i="1" dirty="0" err="1" smtClean="0"/>
              <a:t>hagafen</a:t>
            </a:r>
            <a:r>
              <a:rPr lang="en-AU" i="1" dirty="0" smtClean="0"/>
              <a:t> (</a:t>
            </a:r>
            <a:r>
              <a:rPr lang="en-AU" i="1" dirty="0" err="1" smtClean="0"/>
              <a:t>Amein</a:t>
            </a:r>
            <a:r>
              <a:rPr lang="en-AU" i="1" dirty="0" smtClean="0"/>
              <a:t>)</a:t>
            </a:r>
            <a:r>
              <a:rPr lang="en-AU" dirty="0" smtClean="0"/>
              <a:t/>
            </a:r>
            <a:br>
              <a:rPr lang="en-AU" dirty="0" smtClean="0"/>
            </a:br>
            <a:r>
              <a:rPr lang="en-AU" dirty="0" smtClean="0"/>
              <a:t>Who creates the fruit of the vine (Amen)</a:t>
            </a:r>
          </a:p>
          <a:p>
            <a:pPr algn="ctr">
              <a:buNone/>
            </a:pPr>
            <a:endParaRPr lang="en-AU" dirty="0" smtClean="0"/>
          </a:p>
          <a:p>
            <a:pPr algn="r">
              <a:buNone/>
            </a:pPr>
            <a:r>
              <a:rPr lang="en-AU" dirty="0" smtClean="0">
                <a:hlinkClick r:id="rId2"/>
              </a:rPr>
              <a:t>http://www.jewfaq.org/prayer/shabbat.htm</a:t>
            </a:r>
            <a:endParaRPr lang="en-AU" dirty="0" smtClean="0"/>
          </a:p>
          <a:p>
            <a:pPr algn="r">
              <a:buNone/>
            </a:pPr>
            <a:endParaRPr lang="en-AU" dirty="0" smtClean="0"/>
          </a:p>
          <a:p>
            <a:endParaRPr lang="en-AU" dirty="0"/>
          </a:p>
        </p:txBody>
      </p:sp>
      <p:sp>
        <p:nvSpPr>
          <p:cNvPr id="4" name="Title 6"/>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Prayer on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357850"/>
          </a:xfrm>
        </p:spPr>
        <p:txBody>
          <a:bodyPr>
            <a:normAutofit fontScale="55000" lnSpcReduction="20000"/>
          </a:bodyPr>
          <a:lstStyle/>
          <a:p>
            <a:pPr algn="ctr">
              <a:buNone/>
            </a:pPr>
            <a:r>
              <a:rPr lang="en-AU" sz="4800" b="1" dirty="0" smtClean="0"/>
              <a:t>Washing Hands </a:t>
            </a:r>
          </a:p>
          <a:p>
            <a:r>
              <a:rPr lang="en-AU" dirty="0" smtClean="0"/>
              <a:t>After Kiddush and before the meal, each person in the household should wash hands by filling a cup with water and pouring it over the top and bottom of the right hand and then the left hand. Before wiping the hands dry on a towel, the following blessing should be recited. </a:t>
            </a:r>
          </a:p>
          <a:p>
            <a:pPr algn="ctr">
              <a:buNone/>
            </a:pPr>
            <a:r>
              <a:rPr lang="en-AU" dirty="0" smtClean="0"/>
              <a:t/>
            </a:r>
            <a:br>
              <a:rPr lang="en-AU" dirty="0" smtClean="0"/>
            </a:br>
            <a:r>
              <a:rPr lang="en-AU" i="1" dirty="0" err="1" smtClean="0"/>
              <a:t>Barukh</a:t>
            </a:r>
            <a:r>
              <a:rPr lang="en-AU" i="1" dirty="0" smtClean="0"/>
              <a:t> </a:t>
            </a:r>
            <a:r>
              <a:rPr lang="en-AU" i="1" dirty="0" err="1" smtClean="0"/>
              <a:t>atah</a:t>
            </a:r>
            <a:r>
              <a:rPr lang="en-AU" i="1" dirty="0" smtClean="0"/>
              <a:t> </a:t>
            </a:r>
            <a:r>
              <a:rPr lang="en-AU" i="1" dirty="0" err="1" smtClean="0"/>
              <a:t>Adonai</a:t>
            </a:r>
            <a:r>
              <a:rPr lang="en-AU" i="1" dirty="0" smtClean="0"/>
              <a:t>, </a:t>
            </a:r>
            <a:r>
              <a:rPr lang="en-AU" i="1" dirty="0" err="1" smtClean="0"/>
              <a:t>Eloheinu</a:t>
            </a:r>
            <a:r>
              <a:rPr lang="en-AU" i="1" dirty="0" smtClean="0"/>
              <a:t>, </a:t>
            </a:r>
            <a:r>
              <a:rPr lang="en-AU" i="1" dirty="0" err="1" smtClean="0"/>
              <a:t>melekh</a:t>
            </a:r>
            <a:r>
              <a:rPr lang="en-AU" i="1" dirty="0" smtClean="0"/>
              <a:t> ha-olam</a:t>
            </a:r>
            <a:r>
              <a:rPr lang="en-AU" dirty="0" smtClean="0"/>
              <a:t/>
            </a:r>
            <a:br>
              <a:rPr lang="en-AU" dirty="0" smtClean="0"/>
            </a:br>
            <a:r>
              <a:rPr lang="en-AU" dirty="0" smtClean="0"/>
              <a:t>Blessed are You, Lord, our God, King of the Universe </a:t>
            </a:r>
            <a:br>
              <a:rPr lang="en-AU" dirty="0" smtClean="0"/>
            </a:br>
            <a:r>
              <a:rPr lang="en-AU" i="1" dirty="0" err="1" smtClean="0"/>
              <a:t>asher</a:t>
            </a:r>
            <a:r>
              <a:rPr lang="en-AU" i="1" dirty="0" smtClean="0"/>
              <a:t> </a:t>
            </a:r>
            <a:r>
              <a:rPr lang="en-AU" i="1" dirty="0" err="1" smtClean="0"/>
              <a:t>kidishanu</a:t>
            </a:r>
            <a:r>
              <a:rPr lang="en-AU" i="1" dirty="0" smtClean="0"/>
              <a:t> </a:t>
            </a:r>
            <a:r>
              <a:rPr lang="en-AU" i="1" dirty="0" err="1" smtClean="0"/>
              <a:t>b'mitz'votav</a:t>
            </a:r>
            <a:r>
              <a:rPr lang="en-AU" i="1" dirty="0" smtClean="0"/>
              <a:t> </a:t>
            </a:r>
            <a:r>
              <a:rPr lang="en-AU" i="1" dirty="0" err="1" smtClean="0"/>
              <a:t>v'tzivanu</a:t>
            </a:r>
            <a:r>
              <a:rPr lang="en-AU" dirty="0" smtClean="0"/>
              <a:t/>
            </a:r>
            <a:br>
              <a:rPr lang="en-AU" dirty="0" smtClean="0"/>
            </a:br>
            <a:r>
              <a:rPr lang="en-AU" dirty="0" smtClean="0"/>
              <a:t>Who has sanctified us with His commandments and commanded us </a:t>
            </a:r>
            <a:br>
              <a:rPr lang="en-AU" dirty="0" smtClean="0"/>
            </a:br>
            <a:r>
              <a:rPr lang="en-AU" i="1" dirty="0" smtClean="0"/>
              <a:t>al </a:t>
            </a:r>
            <a:r>
              <a:rPr lang="en-AU" i="1" dirty="0" err="1" smtClean="0"/>
              <a:t>n'tilat</a:t>
            </a:r>
            <a:r>
              <a:rPr lang="en-AU" i="1" dirty="0" smtClean="0"/>
              <a:t> </a:t>
            </a:r>
            <a:r>
              <a:rPr lang="en-AU" i="1" dirty="0" err="1" smtClean="0"/>
              <a:t>yadayim</a:t>
            </a:r>
            <a:r>
              <a:rPr lang="en-AU" dirty="0" smtClean="0"/>
              <a:t>.</a:t>
            </a:r>
            <a:br>
              <a:rPr lang="en-AU" dirty="0" smtClean="0"/>
            </a:br>
            <a:r>
              <a:rPr lang="en-AU" dirty="0" smtClean="0"/>
              <a:t>concerning washing of hands. </a:t>
            </a:r>
          </a:p>
          <a:p>
            <a:pPr>
              <a:buNone/>
            </a:pPr>
            <a:endParaRPr lang="en-AU" dirty="0" smtClean="0"/>
          </a:p>
          <a:p>
            <a:r>
              <a:rPr lang="en-AU" dirty="0" smtClean="0"/>
              <a:t>Why is there no "Amen" at the end of this blessing? Traditionally, each person washes their own hands, and each person says their own blessing. You don't say "Amen" to your own blessing, and everybody says their own </a:t>
            </a:r>
            <a:r>
              <a:rPr lang="en-AU" dirty="0" err="1" smtClean="0"/>
              <a:t>n'tilat</a:t>
            </a:r>
            <a:r>
              <a:rPr lang="en-AU" dirty="0" smtClean="0"/>
              <a:t> </a:t>
            </a:r>
            <a:r>
              <a:rPr lang="en-AU" dirty="0" err="1" smtClean="0"/>
              <a:t>yadayim</a:t>
            </a:r>
            <a:r>
              <a:rPr lang="en-AU" dirty="0" smtClean="0"/>
              <a:t>, so there is no "Amen"! With the other blessings on this page, a leader says the blessing on behalf of everyone, and the others say "Amen.“</a:t>
            </a:r>
          </a:p>
          <a:p>
            <a:pPr>
              <a:buNone/>
            </a:pPr>
            <a:endParaRPr lang="en-AU" dirty="0" smtClean="0"/>
          </a:p>
          <a:p>
            <a:pPr algn="r">
              <a:buNone/>
            </a:pPr>
            <a:r>
              <a:rPr lang="en-AU" dirty="0" smtClean="0">
                <a:hlinkClick r:id="rId2"/>
              </a:rPr>
              <a:t>http://www.jewfaq.org/prayer/shabbat.htm</a:t>
            </a:r>
            <a:endParaRPr lang="en-AU" dirty="0" smtClean="0"/>
          </a:p>
          <a:p>
            <a:pPr algn="r"/>
            <a:endParaRPr lang="en-AU" dirty="0"/>
          </a:p>
        </p:txBody>
      </p:sp>
      <p:sp>
        <p:nvSpPr>
          <p:cNvPr id="4" name="Title 6"/>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Prayer on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2072"/>
          </a:xfrm>
        </p:spPr>
        <p:txBody>
          <a:bodyPr>
            <a:normAutofit fontScale="77500" lnSpcReduction="20000"/>
          </a:bodyPr>
          <a:lstStyle/>
          <a:p>
            <a:pPr algn="ctr">
              <a:buNone/>
            </a:pPr>
            <a:r>
              <a:rPr lang="en-AU" sz="3500" b="1" dirty="0" smtClean="0"/>
              <a:t>Ha-</a:t>
            </a:r>
            <a:r>
              <a:rPr lang="en-AU" sz="3500" b="1" dirty="0" err="1" smtClean="0"/>
              <a:t>Motzi</a:t>
            </a:r>
            <a:r>
              <a:rPr lang="en-AU" sz="3500" b="1" dirty="0" smtClean="0"/>
              <a:t> </a:t>
            </a:r>
          </a:p>
          <a:p>
            <a:r>
              <a:rPr lang="en-AU" dirty="0" smtClean="0"/>
              <a:t>Immediately after washing hands and before eating, the head of the household should remove the cover from the two </a:t>
            </a:r>
            <a:r>
              <a:rPr lang="en-AU" dirty="0" err="1" smtClean="0"/>
              <a:t>challah</a:t>
            </a:r>
            <a:r>
              <a:rPr lang="en-AU" dirty="0" smtClean="0"/>
              <a:t> loaves, lifting them while reciting the following blessing. The </a:t>
            </a:r>
            <a:r>
              <a:rPr lang="en-AU" dirty="0" err="1" smtClean="0"/>
              <a:t>challah</a:t>
            </a:r>
            <a:r>
              <a:rPr lang="en-AU" dirty="0" smtClean="0"/>
              <a:t> is then ripped into pieces or sliced and passed around the table, so that each person may have a piece. The family meal may then begin. </a:t>
            </a:r>
          </a:p>
          <a:p>
            <a:pPr algn="ctr">
              <a:buNone/>
            </a:pPr>
            <a:r>
              <a:rPr lang="en-AU" dirty="0" smtClean="0"/>
              <a:t/>
            </a:r>
            <a:br>
              <a:rPr lang="en-AU" dirty="0" smtClean="0"/>
            </a:br>
            <a:r>
              <a:rPr lang="en-AU" i="1" dirty="0" err="1" smtClean="0"/>
              <a:t>Barukh</a:t>
            </a:r>
            <a:r>
              <a:rPr lang="en-AU" i="1" dirty="0" smtClean="0"/>
              <a:t> </a:t>
            </a:r>
            <a:r>
              <a:rPr lang="en-AU" i="1" dirty="0" err="1" smtClean="0"/>
              <a:t>atah</a:t>
            </a:r>
            <a:r>
              <a:rPr lang="en-AU" i="1" dirty="0" smtClean="0"/>
              <a:t> </a:t>
            </a:r>
            <a:r>
              <a:rPr lang="en-AU" i="1" dirty="0" err="1" smtClean="0"/>
              <a:t>Adonai</a:t>
            </a:r>
            <a:r>
              <a:rPr lang="en-AU" i="1" dirty="0" smtClean="0"/>
              <a:t>, </a:t>
            </a:r>
            <a:r>
              <a:rPr lang="en-AU" i="1" dirty="0" err="1" smtClean="0"/>
              <a:t>Eloheinu</a:t>
            </a:r>
            <a:r>
              <a:rPr lang="en-AU" i="1" dirty="0" smtClean="0"/>
              <a:t>, </a:t>
            </a:r>
            <a:r>
              <a:rPr lang="en-AU" i="1" dirty="0" err="1" smtClean="0"/>
              <a:t>melekh</a:t>
            </a:r>
            <a:r>
              <a:rPr lang="en-AU" i="1" dirty="0" smtClean="0"/>
              <a:t> ha-olam</a:t>
            </a:r>
            <a:r>
              <a:rPr lang="en-AU" dirty="0" smtClean="0"/>
              <a:t/>
            </a:r>
            <a:br>
              <a:rPr lang="en-AU" dirty="0" smtClean="0"/>
            </a:br>
            <a:r>
              <a:rPr lang="en-AU" dirty="0" smtClean="0"/>
              <a:t>Blessed are You, Lord, our God, King of the Universe </a:t>
            </a:r>
            <a:br>
              <a:rPr lang="en-AU" dirty="0" smtClean="0"/>
            </a:br>
            <a:r>
              <a:rPr lang="en-AU" i="1" dirty="0" err="1" smtClean="0"/>
              <a:t>hamotzi</a:t>
            </a:r>
            <a:r>
              <a:rPr lang="en-AU" i="1" dirty="0" smtClean="0"/>
              <a:t> </a:t>
            </a:r>
            <a:r>
              <a:rPr lang="en-AU" i="1" dirty="0" err="1" smtClean="0"/>
              <a:t>lechem</a:t>
            </a:r>
            <a:r>
              <a:rPr lang="en-AU" i="1" dirty="0" smtClean="0"/>
              <a:t> min </a:t>
            </a:r>
            <a:r>
              <a:rPr lang="en-AU" i="1" dirty="0" err="1" smtClean="0"/>
              <a:t>ha'aretz</a:t>
            </a:r>
            <a:r>
              <a:rPr lang="en-AU" i="1" dirty="0" smtClean="0"/>
              <a:t>. (</a:t>
            </a:r>
            <a:r>
              <a:rPr lang="en-AU" i="1" dirty="0" err="1" smtClean="0"/>
              <a:t>Amein</a:t>
            </a:r>
            <a:r>
              <a:rPr lang="en-AU" i="1" dirty="0" smtClean="0"/>
              <a:t>).</a:t>
            </a:r>
            <a:r>
              <a:rPr lang="en-AU" dirty="0" smtClean="0"/>
              <a:t/>
            </a:r>
            <a:br>
              <a:rPr lang="en-AU" dirty="0" smtClean="0"/>
            </a:br>
            <a:r>
              <a:rPr lang="en-AU" dirty="0" smtClean="0"/>
              <a:t>who brings forth bread from the earth. (Amen)</a:t>
            </a:r>
          </a:p>
          <a:p>
            <a:pPr algn="ctr">
              <a:buNone/>
            </a:pPr>
            <a:endParaRPr lang="en-AU" dirty="0" smtClean="0"/>
          </a:p>
          <a:p>
            <a:pPr algn="r">
              <a:buNone/>
            </a:pPr>
            <a:r>
              <a:rPr lang="en-AU" dirty="0" smtClean="0">
                <a:hlinkClick r:id="rId2"/>
              </a:rPr>
              <a:t>http://www.jewfaq.org/prayer/shabbat.htm</a:t>
            </a:r>
            <a:endParaRPr lang="en-AU" dirty="0" smtClean="0"/>
          </a:p>
          <a:p>
            <a:pPr algn="r">
              <a:buNone/>
            </a:pPr>
            <a:endParaRPr lang="en-AU" dirty="0"/>
          </a:p>
        </p:txBody>
      </p:sp>
      <p:sp>
        <p:nvSpPr>
          <p:cNvPr id="4" name="Title 6"/>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Prayer on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25536"/>
          </a:xfrm>
        </p:spPr>
        <p:txBody>
          <a:bodyPr>
            <a:normAutofit fontScale="90000"/>
          </a:bodyPr>
          <a:lstStyle/>
          <a:p>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Syllabus Questions: </a:t>
            </a:r>
            <a:r>
              <a:rPr lang="en-AU"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How can we synthesise the (1) importance of the covenant and the (2) importance of the Shabbat for the Jewish people? </a:t>
            </a:r>
            <a:br>
              <a:rPr lang="en-AU"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a:xfrm>
            <a:off x="457200" y="1714488"/>
            <a:ext cx="5114932" cy="4929222"/>
          </a:xfrm>
        </p:spPr>
        <p:txBody>
          <a:bodyPr>
            <a:normAutofit fontScale="77500" lnSpcReduction="20000"/>
          </a:bodyPr>
          <a:lstStyle/>
          <a:p>
            <a:r>
              <a:rPr lang="en-AU" dirty="0" smtClean="0"/>
              <a:t>Consider that the establishment of the covenant between the Israelites and God occurred at Mt Sinai with the Ten Commandments and the Sabbath is the third commandment.</a:t>
            </a:r>
          </a:p>
          <a:p>
            <a:r>
              <a:rPr lang="en-AU" dirty="0" smtClean="0"/>
              <a:t>What is the meaning of covenant for the Jews?</a:t>
            </a:r>
          </a:p>
          <a:p>
            <a:r>
              <a:rPr lang="en-AU" dirty="0" smtClean="0"/>
              <a:t>Why is it important for the Jewish people to maintain their observance of the Shabbat?</a:t>
            </a:r>
          </a:p>
          <a:p>
            <a:r>
              <a:rPr lang="en-AU" dirty="0" smtClean="0"/>
              <a:t>Fidelity to God.</a:t>
            </a:r>
          </a:p>
          <a:p>
            <a:r>
              <a:rPr lang="en-AU" dirty="0" smtClean="0"/>
              <a:t>Living the covenant initiated by Moses</a:t>
            </a:r>
          </a:p>
          <a:p>
            <a:endParaRPr lang="en-AU" dirty="0" smtClean="0"/>
          </a:p>
          <a:p>
            <a:endParaRPr lang="en-AU" dirty="0"/>
          </a:p>
        </p:txBody>
      </p:sp>
      <p:sp>
        <p:nvSpPr>
          <p:cNvPr id="2050" name="AutoShape 2" descr="http://www.rwf2000.com/gifs/10-God-Man.jpg"/>
          <p:cNvSpPr>
            <a:spLocks noChangeAspect="1" noChangeArrowheads="1"/>
          </p:cNvSpPr>
          <p:nvPr/>
        </p:nvSpPr>
        <p:spPr bwMode="auto">
          <a:xfrm>
            <a:off x="155575" y="-2171700"/>
            <a:ext cx="5391150" cy="45339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2052" name="AutoShape 4" descr="http://1.bp.blogspot.com/-9hVTHMLN-IU/TV8Im351YzI/AAAAAAAABwE/Wmdqx-d3KgE/s1600/10commandments25.gif"/>
          <p:cNvSpPr>
            <a:spLocks noChangeAspect="1" noChangeArrowheads="1"/>
          </p:cNvSpPr>
          <p:nvPr/>
        </p:nvSpPr>
        <p:spPr bwMode="auto">
          <a:xfrm>
            <a:off x="155575" y="-1874838"/>
            <a:ext cx="3143250" cy="39052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8" name="Picture 7" descr="10commandments25.gif"/>
          <p:cNvPicPr>
            <a:picLocks noChangeAspect="1"/>
          </p:cNvPicPr>
          <p:nvPr/>
        </p:nvPicPr>
        <p:blipFill>
          <a:blip r:embed="rId2"/>
          <a:stretch>
            <a:fillRect/>
          </a:stretch>
        </p:blipFill>
        <p:spPr>
          <a:xfrm>
            <a:off x="5857884" y="1785926"/>
            <a:ext cx="3143250" cy="435771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Extra Youtube Clips</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p:txBody>
          <a:bodyPr>
            <a:normAutofit fontScale="85000" lnSpcReduction="10000"/>
          </a:bodyPr>
          <a:lstStyle/>
          <a:p>
            <a:r>
              <a:rPr lang="en-AU" dirty="0"/>
              <a:t>Rabbi explains Shabbat - </a:t>
            </a:r>
            <a:r>
              <a:rPr lang="en-AU" u="sng" dirty="0">
                <a:hlinkClick r:id="rId2"/>
              </a:rPr>
              <a:t>http://www.youtube.com/watch?v=m78dTwKCg8k</a:t>
            </a:r>
            <a:endParaRPr lang="en-AU" dirty="0"/>
          </a:p>
          <a:p>
            <a:r>
              <a:rPr lang="en-AU" dirty="0"/>
              <a:t>College Shabbat experience - </a:t>
            </a:r>
            <a:r>
              <a:rPr lang="en-AU" u="sng" dirty="0">
                <a:hlinkClick r:id="rId3"/>
              </a:rPr>
              <a:t>http://www.youtube.com/watch?v=AY4YDWmxsPE</a:t>
            </a:r>
            <a:endParaRPr lang="en-AU" dirty="0"/>
          </a:p>
          <a:p>
            <a:r>
              <a:rPr lang="en-AU" dirty="0"/>
              <a:t>Explanation of Shabbat - </a:t>
            </a:r>
            <a:r>
              <a:rPr lang="en-AU" u="sng" dirty="0">
                <a:hlinkClick r:id="rId4"/>
              </a:rPr>
              <a:t>http://www.youtube.com/watch?v=btpQvVbNcpw</a:t>
            </a:r>
            <a:endParaRPr lang="en-AU" dirty="0"/>
          </a:p>
          <a:p>
            <a:r>
              <a:rPr lang="en-AU" dirty="0"/>
              <a:t>Good </a:t>
            </a:r>
            <a:r>
              <a:rPr lang="en-AU" dirty="0" err="1"/>
              <a:t>Shabbos</a:t>
            </a:r>
            <a:r>
              <a:rPr lang="en-AU" dirty="0"/>
              <a:t> song - </a:t>
            </a:r>
            <a:r>
              <a:rPr lang="en-AU" u="sng" dirty="0">
                <a:hlinkClick r:id="rId5"/>
              </a:rPr>
              <a:t>http://www.youtube.com/watch?v=K7maoNGTL2w</a:t>
            </a:r>
            <a:endParaRPr lang="en-AU" dirty="0"/>
          </a:p>
          <a:p>
            <a:pPr>
              <a:buNone/>
            </a:pP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USEFUL WEBSITES</a:t>
            </a:r>
            <a:b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p:txBody>
          <a:bodyPr>
            <a:normAutofit lnSpcReduction="10000"/>
          </a:bodyPr>
          <a:lstStyle/>
          <a:p>
            <a:r>
              <a:rPr lang="en-AU" dirty="0" smtClean="0"/>
              <a:t>NSW Jewish Board of Deputies Website</a:t>
            </a:r>
          </a:p>
          <a:p>
            <a:pPr>
              <a:buNone/>
            </a:pPr>
            <a:r>
              <a:rPr lang="en-AU" u="sng" dirty="0" smtClean="0">
                <a:hlinkClick r:id="rId2"/>
              </a:rPr>
              <a:t>http://www.nswjbd.org/Judaism/default.aspx</a:t>
            </a:r>
            <a:endParaRPr lang="en-AU" u="sng" dirty="0" smtClean="0"/>
          </a:p>
          <a:p>
            <a:pPr>
              <a:buNone/>
            </a:pPr>
            <a:endParaRPr lang="en-AU" dirty="0" smtClean="0"/>
          </a:p>
          <a:p>
            <a:r>
              <a:rPr lang="en-AU" dirty="0" smtClean="0"/>
              <a:t>My Jewish Learning</a:t>
            </a:r>
          </a:p>
          <a:p>
            <a:pPr>
              <a:buNone/>
            </a:pPr>
            <a:r>
              <a:rPr lang="en-AU" u="sng" dirty="0" err="1" smtClean="0">
                <a:hlinkClick r:id="rId3"/>
              </a:rPr>
              <a:t>www.myjewishlearning.com</a:t>
            </a:r>
            <a:endParaRPr lang="en-AU" u="sng" dirty="0" smtClean="0"/>
          </a:p>
          <a:p>
            <a:pPr>
              <a:buNone/>
            </a:pPr>
            <a:endParaRPr lang="en-AU" u="sng" dirty="0" smtClean="0"/>
          </a:p>
          <a:p>
            <a:r>
              <a:rPr lang="en-AU" dirty="0" smtClean="0"/>
              <a:t>Judaism 101</a:t>
            </a:r>
          </a:p>
          <a:p>
            <a:pPr>
              <a:buNone/>
            </a:pPr>
            <a:r>
              <a:rPr lang="en-AU" dirty="0" smtClean="0">
                <a:hlinkClick r:id="rId4"/>
              </a:rPr>
              <a:t>http://www.jewfaq.org/index.htm</a:t>
            </a:r>
            <a:endParaRPr lang="en-AU" dirty="0" smtClean="0"/>
          </a:p>
          <a:p>
            <a:pPr>
              <a:buNone/>
            </a:pPr>
            <a:endParaRPr lang="en-AU" dirty="0" smtClean="0"/>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 visual introduction to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p:txBody>
          <a:bodyPr/>
          <a:lstStyle/>
          <a:p>
            <a:r>
              <a:rPr lang="en-AU" dirty="0"/>
              <a:t>Explanation of Shabbat - </a:t>
            </a:r>
            <a:r>
              <a:rPr lang="en-AU" u="sng" dirty="0">
                <a:hlinkClick r:id="rId2"/>
              </a:rPr>
              <a:t>http://www.youtube.com/watch?v=rtuTJ1mAyuk</a:t>
            </a:r>
            <a:endParaRPr lang="en-AU" dirty="0"/>
          </a:p>
          <a:p>
            <a:r>
              <a:rPr lang="en-AU" dirty="0"/>
              <a:t>Cartoon Shabbat - </a:t>
            </a:r>
            <a:r>
              <a:rPr lang="en-AU" u="sng" dirty="0">
                <a:hlinkClick r:id="rId3"/>
              </a:rPr>
              <a:t>http://www.youtube.com/watch?NR=1&amp;v=zKcYRCbsGfQ</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fontScale="90000"/>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What happened in Genesis to inspire the Sabbath observance?</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a:xfrm>
            <a:off x="428596" y="1928802"/>
            <a:ext cx="8229600" cy="4525963"/>
          </a:xfrm>
        </p:spPr>
        <p:txBody>
          <a:bodyPr>
            <a:normAutofit lnSpcReduction="10000"/>
          </a:bodyPr>
          <a:lstStyle/>
          <a:p>
            <a:pPr>
              <a:buNone/>
            </a:pPr>
            <a:r>
              <a:rPr lang="en-AU" b="1" dirty="0" smtClean="0"/>
              <a:t>Genesis 2:1-3</a:t>
            </a:r>
          </a:p>
          <a:p>
            <a:pPr algn="ctr">
              <a:buNone/>
            </a:pPr>
            <a:r>
              <a:rPr lang="en-AU" i="1" dirty="0" smtClean="0"/>
              <a:t>	Thus the heavens and the earth were completed in all their vast array. </a:t>
            </a:r>
            <a:r>
              <a:rPr lang="en-AU" i="1" baseline="30000" dirty="0" smtClean="0"/>
              <a:t> </a:t>
            </a:r>
            <a:r>
              <a:rPr lang="en-AU" i="1" dirty="0" smtClean="0"/>
              <a:t>By the seventh day God had finished the work he had been doing; so on the seventh day he rested from all his work. </a:t>
            </a:r>
            <a:r>
              <a:rPr lang="en-AU" i="1" baseline="30000" dirty="0" smtClean="0"/>
              <a:t>3 </a:t>
            </a:r>
            <a:r>
              <a:rPr lang="en-AU" i="1" dirty="0" smtClean="0"/>
              <a:t>Then God blessed the seventh day and made it holy, because on it he rested from all the work of creating that he had done.</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Primary Function of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p:txBody>
          <a:bodyPr>
            <a:normAutofit fontScale="85000" lnSpcReduction="20000"/>
          </a:bodyPr>
          <a:lstStyle/>
          <a:p>
            <a:r>
              <a:rPr lang="en-AU" i="1" dirty="0" err="1" smtClean="0"/>
              <a:t>Shamor</a:t>
            </a:r>
            <a:r>
              <a:rPr lang="en-AU" dirty="0" smtClean="0"/>
              <a:t>: to keep or observe</a:t>
            </a:r>
          </a:p>
          <a:p>
            <a:r>
              <a:rPr lang="en-AU" i="1" dirty="0" err="1" smtClean="0"/>
              <a:t>Zakor</a:t>
            </a:r>
            <a:r>
              <a:rPr lang="en-AU" dirty="0" smtClean="0"/>
              <a:t>: to remember</a:t>
            </a:r>
          </a:p>
          <a:p>
            <a:r>
              <a:rPr lang="en-AU" dirty="0" smtClean="0"/>
              <a:t>Remembrance of creation</a:t>
            </a:r>
          </a:p>
          <a:p>
            <a:r>
              <a:rPr lang="en-AU" dirty="0" smtClean="0"/>
              <a:t>Building an atmosphere of nourishing the faith</a:t>
            </a:r>
          </a:p>
          <a:p>
            <a:r>
              <a:rPr lang="en-AU" dirty="0" smtClean="0"/>
              <a:t>Lessons flow onto the rest of the week</a:t>
            </a:r>
          </a:p>
          <a:p>
            <a:r>
              <a:rPr lang="en-AU" dirty="0" smtClean="0"/>
              <a:t>Commonality with God</a:t>
            </a:r>
          </a:p>
          <a:p>
            <a:r>
              <a:rPr lang="en-AU" dirty="0" smtClean="0"/>
              <a:t>Spiritual nourishment</a:t>
            </a:r>
          </a:p>
          <a:p>
            <a:r>
              <a:rPr lang="en-AU" dirty="0" smtClean="0"/>
              <a:t>Building community</a:t>
            </a:r>
          </a:p>
          <a:p>
            <a:r>
              <a:rPr lang="en-AU" dirty="0" smtClean="0"/>
              <a:t>No control of time and work: a reminder of slavery in Egypt and freedom from this (continual ties with the </a:t>
            </a:r>
            <a:r>
              <a:rPr lang="en-AU" smtClean="0"/>
              <a:t>Exodus)</a:t>
            </a:r>
            <a:endParaRPr lang="en-AU" dirty="0" smtClean="0"/>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Examine </a:t>
            </a:r>
            <a:r>
              <a:rPr lang="en-AU" sz="31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extracts from the Hebrew Scriptures which demonstrate the principal </a:t>
            </a:r>
            <a:r>
              <a:rPr lang="en-AU" sz="31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beliefs (observance of the Sabbath) of </a:t>
            </a:r>
            <a:r>
              <a:rPr lang="en-AU" sz="31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Judaism </a:t>
            </a:r>
            <a:r>
              <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a:xfrm>
            <a:off x="457200" y="1600200"/>
            <a:ext cx="8229600" cy="5043510"/>
          </a:xfrm>
        </p:spPr>
        <p:txBody>
          <a:bodyPr>
            <a:normAutofit fontScale="62500" lnSpcReduction="20000"/>
          </a:bodyPr>
          <a:lstStyle/>
          <a:p>
            <a:r>
              <a:rPr lang="en-AU" b="1" dirty="0" smtClean="0">
                <a:hlinkClick r:id="rId2"/>
              </a:rPr>
              <a:t>Exodus 20:8</a:t>
            </a:r>
            <a:r>
              <a:rPr lang="en-AU" dirty="0" smtClean="0"/>
              <a:t/>
            </a:r>
            <a:br>
              <a:rPr lang="en-AU" dirty="0" smtClean="0"/>
            </a:br>
            <a:r>
              <a:rPr lang="en-AU" dirty="0" smtClean="0"/>
              <a:t>“Remember the </a:t>
            </a:r>
            <a:r>
              <a:rPr lang="en-AU" b="1" dirty="0" smtClean="0"/>
              <a:t>Sabbath</a:t>
            </a:r>
            <a:r>
              <a:rPr lang="en-AU" dirty="0" smtClean="0"/>
              <a:t> day by keeping it holy.”</a:t>
            </a:r>
          </a:p>
          <a:p>
            <a:r>
              <a:rPr lang="en-AU" b="1" dirty="0" smtClean="0">
                <a:hlinkClick r:id="rId3"/>
              </a:rPr>
              <a:t>Exodus 20:10</a:t>
            </a:r>
            <a:r>
              <a:rPr lang="en-AU" dirty="0" smtClean="0"/>
              <a:t/>
            </a:r>
            <a:br>
              <a:rPr lang="en-AU" dirty="0" smtClean="0"/>
            </a:br>
            <a:r>
              <a:rPr lang="en-AU" dirty="0" smtClean="0"/>
              <a:t>“but the seventh day is a </a:t>
            </a:r>
            <a:r>
              <a:rPr lang="en-AU" b="1" dirty="0" err="1" smtClean="0"/>
              <a:t>sabbath</a:t>
            </a:r>
            <a:r>
              <a:rPr lang="en-AU" dirty="0" smtClean="0"/>
              <a:t> to the LORD your God. On it you shall not do any work, neither you, nor your son or daughter, nor your male or female servant, nor your animals, nor any foreigner residing in your towns.”</a:t>
            </a:r>
          </a:p>
          <a:p>
            <a:r>
              <a:rPr lang="en-AU" b="1" dirty="0" smtClean="0">
                <a:hlinkClick r:id="rId4"/>
              </a:rPr>
              <a:t>Exodus 16:23</a:t>
            </a:r>
            <a:r>
              <a:rPr lang="en-AU" dirty="0" smtClean="0"/>
              <a:t/>
            </a:r>
            <a:br>
              <a:rPr lang="en-AU" dirty="0" smtClean="0"/>
            </a:br>
            <a:r>
              <a:rPr lang="en-AU" dirty="0" smtClean="0"/>
              <a:t>“He said to them, “This is what the LORD commanded: ‘Tomorrow is to be a day of </a:t>
            </a:r>
            <a:r>
              <a:rPr lang="en-AU" b="1" dirty="0" err="1" smtClean="0"/>
              <a:t>sabbath</a:t>
            </a:r>
            <a:r>
              <a:rPr lang="en-AU" dirty="0" smtClean="0"/>
              <a:t> rest, a holy </a:t>
            </a:r>
            <a:r>
              <a:rPr lang="en-AU" b="1" dirty="0" err="1" smtClean="0"/>
              <a:t>sabbath</a:t>
            </a:r>
            <a:r>
              <a:rPr lang="en-AU" dirty="0" smtClean="0"/>
              <a:t> to the LORD. So bake what you want to bake and boil what you want to boil. Save whatever is left and keep it until morning.”</a:t>
            </a:r>
          </a:p>
          <a:p>
            <a:r>
              <a:rPr lang="en-AU" b="1" dirty="0" smtClean="0">
                <a:hlinkClick r:id="rId5"/>
              </a:rPr>
              <a:t>Exodus 16:26</a:t>
            </a:r>
            <a:r>
              <a:rPr lang="en-AU" dirty="0" smtClean="0"/>
              <a:t/>
            </a:r>
            <a:br>
              <a:rPr lang="en-AU" dirty="0" smtClean="0"/>
            </a:br>
            <a:r>
              <a:rPr lang="en-AU" dirty="0" smtClean="0"/>
              <a:t>“Six days you are to gather it, but on the seventh day, the </a:t>
            </a:r>
            <a:r>
              <a:rPr lang="en-AU" b="1" dirty="0" smtClean="0"/>
              <a:t>Sabbath</a:t>
            </a:r>
            <a:r>
              <a:rPr lang="en-AU" dirty="0" smtClean="0"/>
              <a:t>, there will not be any.”</a:t>
            </a:r>
          </a:p>
          <a:p>
            <a:r>
              <a:rPr lang="en-AU" b="1" dirty="0" smtClean="0">
                <a:hlinkClick r:id="rId6"/>
              </a:rPr>
              <a:t>Exodus 31:13</a:t>
            </a:r>
            <a:r>
              <a:rPr lang="en-AU" dirty="0" smtClean="0"/>
              <a:t/>
            </a:r>
            <a:br>
              <a:rPr lang="en-AU" dirty="0" smtClean="0"/>
            </a:br>
            <a:r>
              <a:rPr lang="en-AU" dirty="0" smtClean="0"/>
              <a:t>“Say to the Israelites, ‘You must observe my </a:t>
            </a:r>
            <a:r>
              <a:rPr lang="en-AU" b="1" dirty="0" smtClean="0"/>
              <a:t>Sabbath</a:t>
            </a:r>
            <a:r>
              <a:rPr lang="en-AU" dirty="0" smtClean="0"/>
              <a:t>s. This will be a sign between me and you for the generations to come, so you may know that I am the LORD, who makes you holy.”</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 day without work</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3" name="Content Placeholder 2"/>
          <p:cNvSpPr>
            <a:spLocks noGrp="1"/>
          </p:cNvSpPr>
          <p:nvPr>
            <p:ph idx="1"/>
          </p:nvPr>
        </p:nvSpPr>
        <p:spPr>
          <a:xfrm>
            <a:off x="457200" y="1600200"/>
            <a:ext cx="8472518" cy="4525963"/>
          </a:xfrm>
        </p:spPr>
        <p:txBody>
          <a:bodyPr>
            <a:normAutofit/>
          </a:bodyPr>
          <a:lstStyle/>
          <a:p>
            <a:pPr marL="514350" indent="-514350">
              <a:buFont typeface="+mj-lt"/>
              <a:buAutoNum type="arabicPeriod"/>
            </a:pPr>
            <a:r>
              <a:rPr lang="en-AU" b="1" dirty="0" smtClean="0"/>
              <a:t>Growing and preparing food </a:t>
            </a:r>
            <a:r>
              <a:rPr lang="en-AU" dirty="0" smtClean="0"/>
              <a:t>(11 prohibitions)</a:t>
            </a:r>
          </a:p>
          <a:p>
            <a:pPr marL="514350" indent="-514350">
              <a:buFont typeface="+mj-lt"/>
              <a:buAutoNum type="arabicPeriod"/>
            </a:pPr>
            <a:r>
              <a:rPr lang="en-AU" b="1" dirty="0" smtClean="0"/>
              <a:t>Making clothing </a:t>
            </a:r>
            <a:r>
              <a:rPr lang="en-AU" dirty="0" smtClean="0"/>
              <a:t>(13 prohibitions)</a:t>
            </a:r>
          </a:p>
          <a:p>
            <a:pPr marL="514350" indent="-514350">
              <a:buFont typeface="+mj-lt"/>
              <a:buAutoNum type="arabicPeriod"/>
            </a:pPr>
            <a:r>
              <a:rPr lang="en-AU" b="1" dirty="0" smtClean="0"/>
              <a:t>Leatherwork and writing </a:t>
            </a:r>
            <a:r>
              <a:rPr lang="en-AU" dirty="0" smtClean="0"/>
              <a:t>(9 prohibitions)</a:t>
            </a:r>
          </a:p>
          <a:p>
            <a:pPr marL="514350" indent="-514350">
              <a:buFont typeface="+mj-lt"/>
              <a:buAutoNum type="arabicPeriod"/>
            </a:pPr>
            <a:r>
              <a:rPr lang="en-AU" b="1" dirty="0" smtClean="0"/>
              <a:t>Providing shelter </a:t>
            </a:r>
            <a:r>
              <a:rPr lang="en-AU" dirty="0" smtClean="0"/>
              <a:t>(2 prohibitions)</a:t>
            </a:r>
          </a:p>
          <a:p>
            <a:pPr marL="514350" indent="-514350">
              <a:buFont typeface="+mj-lt"/>
              <a:buAutoNum type="arabicPeriod"/>
            </a:pPr>
            <a:r>
              <a:rPr lang="en-AU" b="1" dirty="0" smtClean="0"/>
              <a:t>Creating and extinguishing fire </a:t>
            </a:r>
            <a:r>
              <a:rPr lang="en-AU" dirty="0" smtClean="0"/>
              <a:t>(2 prohibitions)</a:t>
            </a:r>
          </a:p>
          <a:p>
            <a:pPr marL="514350" indent="-514350">
              <a:buFont typeface="+mj-lt"/>
              <a:buAutoNum type="arabicPeriod"/>
            </a:pPr>
            <a:r>
              <a:rPr lang="en-AU" b="1" dirty="0" smtClean="0"/>
              <a:t>Completing work</a:t>
            </a:r>
            <a:r>
              <a:rPr lang="en-AU" dirty="0" smtClean="0"/>
              <a:t> ( 1 prohibitions)</a:t>
            </a:r>
          </a:p>
          <a:p>
            <a:pPr marL="514350" indent="-514350">
              <a:buFont typeface="+mj-lt"/>
              <a:buAutoNum type="arabicPeriod"/>
            </a:pPr>
            <a:r>
              <a:rPr lang="en-AU" b="1" dirty="0" smtClean="0"/>
              <a:t>Transporting goods </a:t>
            </a:r>
            <a:r>
              <a:rPr lang="en-AU" dirty="0" smtClean="0"/>
              <a:t>(1 prohibitions)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Foods for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5" name="Text Placeholder 4"/>
          <p:cNvSpPr>
            <a:spLocks noGrp="1"/>
          </p:cNvSpPr>
          <p:nvPr>
            <p:ph idx="1"/>
          </p:nvPr>
        </p:nvSpPr>
        <p:spPr>
          <a:xfrm>
            <a:off x="214282" y="1600200"/>
            <a:ext cx="8715436" cy="5043510"/>
          </a:xfrm>
        </p:spPr>
        <p:txBody>
          <a:bodyPr>
            <a:normAutofit fontScale="62500" lnSpcReduction="20000"/>
          </a:bodyPr>
          <a:lstStyle/>
          <a:p>
            <a:r>
              <a:rPr lang="en-AU" sz="4500" b="1" dirty="0" err="1" smtClean="0"/>
              <a:t>Challah</a:t>
            </a:r>
            <a:r>
              <a:rPr lang="en-AU" sz="4500" b="1" dirty="0" smtClean="0"/>
              <a:t>:</a:t>
            </a:r>
            <a:r>
              <a:rPr lang="en-AU" sz="4500" i="1" dirty="0" smtClean="0"/>
              <a:t> </a:t>
            </a:r>
            <a:r>
              <a:rPr lang="en-AU" dirty="0" smtClean="0"/>
              <a:t>means ‘dough’, in particular the separated portion of dough from each batch of bread.</a:t>
            </a:r>
          </a:p>
          <a:p>
            <a:r>
              <a:rPr lang="en-AU" dirty="0" smtClean="0"/>
              <a:t>A piece of </a:t>
            </a:r>
            <a:r>
              <a:rPr lang="en-AU" dirty="0" err="1" smtClean="0"/>
              <a:t>challah</a:t>
            </a:r>
            <a:r>
              <a:rPr lang="en-AU" dirty="0" smtClean="0"/>
              <a:t> for the ritual burning can be removed after baking if it has not been done prior. A special blessing is recited upon this separation: “Blessed are You, Lord our God, King of the Universe, who has sanctified us with His commandments and commanded us to separate.”</a:t>
            </a:r>
          </a:p>
          <a:p>
            <a:r>
              <a:rPr lang="en-AU" dirty="0" smtClean="0"/>
              <a:t>On Friday Night two </a:t>
            </a:r>
            <a:r>
              <a:rPr lang="en-AU" i="1" dirty="0" err="1" smtClean="0"/>
              <a:t>challot</a:t>
            </a:r>
            <a:r>
              <a:rPr lang="en-AU" dirty="0" smtClean="0"/>
              <a:t> (the plural of </a:t>
            </a:r>
            <a:r>
              <a:rPr lang="en-AU" dirty="0" err="1" smtClean="0"/>
              <a:t>challah</a:t>
            </a:r>
            <a:r>
              <a:rPr lang="en-AU" dirty="0" smtClean="0"/>
              <a:t>) are present on the dinner table. This commemorates the double portion of manna that was received from God on Fridays by the people of Israel in the desert. This provided the people in the desert with manna for Shabbat. Some people sprinkle sesame or poppy seeds over the </a:t>
            </a:r>
            <a:r>
              <a:rPr lang="en-AU" dirty="0" err="1" smtClean="0"/>
              <a:t>challah</a:t>
            </a:r>
            <a:r>
              <a:rPr lang="en-AU" dirty="0" smtClean="0"/>
              <a:t> before baking to further symbolise this manna. </a:t>
            </a:r>
          </a:p>
          <a:p>
            <a:r>
              <a:rPr lang="en-AU" dirty="0" smtClean="0"/>
              <a:t>A blessing is recited before the breaking and eating of the bread. It is common practice to refrain from cutting the bread with a knife, which is likened to the weapons of war used to profane the altar, as decreed in Exodus 20:22. This custom also signifies Isaiah’s prophecy in Isaiah 2:4: “And they shall beat their swords into </a:t>
            </a:r>
            <a:r>
              <a:rPr lang="en-AU" dirty="0" err="1" smtClean="0"/>
              <a:t>plowshares</a:t>
            </a:r>
            <a:r>
              <a:rPr lang="en-AU" dirty="0" smtClean="0"/>
              <a:t>…” Thus the </a:t>
            </a:r>
            <a:r>
              <a:rPr lang="en-AU" dirty="0" err="1" smtClean="0"/>
              <a:t>challah</a:t>
            </a:r>
            <a:r>
              <a:rPr lang="en-AU" dirty="0" smtClean="0"/>
              <a:t> is broken up and divided by hand.</a:t>
            </a:r>
          </a:p>
          <a:p>
            <a:pPr>
              <a:buNone/>
            </a:pP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4282" y="1600200"/>
            <a:ext cx="8643998" cy="4972072"/>
          </a:xfrm>
        </p:spPr>
        <p:txBody>
          <a:bodyPr>
            <a:normAutofit fontScale="62500" lnSpcReduction="20000"/>
          </a:bodyPr>
          <a:lstStyle/>
          <a:p>
            <a:r>
              <a:rPr lang="en-AU" dirty="0" err="1" smtClean="0"/>
              <a:t>Challah</a:t>
            </a:r>
            <a:r>
              <a:rPr lang="en-AU" dirty="0" smtClean="0"/>
              <a:t> is traditionally covered by a </a:t>
            </a:r>
            <a:r>
              <a:rPr lang="en-AU" dirty="0" err="1" smtClean="0"/>
              <a:t>challah</a:t>
            </a:r>
            <a:r>
              <a:rPr lang="en-AU" dirty="0" smtClean="0"/>
              <a:t> cloth prior to the saying of the blessing over the bread. Here the </a:t>
            </a:r>
            <a:r>
              <a:rPr lang="en-AU" dirty="0" err="1" smtClean="0"/>
              <a:t>challah</a:t>
            </a:r>
            <a:r>
              <a:rPr lang="en-AU" dirty="0" smtClean="0"/>
              <a:t> cloth is partially removed to allow the two </a:t>
            </a:r>
            <a:r>
              <a:rPr lang="en-AU" dirty="0" err="1" smtClean="0"/>
              <a:t>challahs</a:t>
            </a:r>
            <a:r>
              <a:rPr lang="en-AU" dirty="0" smtClean="0"/>
              <a:t> underneath to be seen. Note that they rest on a special, decorative </a:t>
            </a:r>
            <a:r>
              <a:rPr lang="en-AU" dirty="0" err="1" smtClean="0"/>
              <a:t>challah</a:t>
            </a:r>
            <a:r>
              <a:rPr lang="en-AU" dirty="0" smtClean="0"/>
              <a:t> (bread) board.</a:t>
            </a:r>
          </a:p>
          <a:p>
            <a:r>
              <a:rPr lang="en-AU" dirty="0" smtClean="0"/>
              <a:t>After the bread has been blessed it should be salted, in recognition of the rituals of the Temple sacrifices, and a reflection of Genesis 3:19: </a:t>
            </a:r>
            <a:r>
              <a:rPr lang="en-AU" i="1" dirty="0" smtClean="0"/>
              <a:t>“By the sweat of your brow shall you get bread to eat”.</a:t>
            </a:r>
          </a:p>
          <a:p>
            <a:r>
              <a:rPr lang="en-AU" dirty="0" smtClean="0"/>
              <a:t>It is customary to leave the broken bread on a communal plate, or for a piece to be put on every individual plate instead of handing it to people, to stress that we do not receive our bread from man. This further reminds us of God’s presence and provision.</a:t>
            </a:r>
          </a:p>
          <a:p>
            <a:r>
              <a:rPr lang="en-AU" dirty="0" smtClean="0"/>
              <a:t>Before the </a:t>
            </a:r>
            <a:r>
              <a:rPr lang="en-AU" dirty="0" err="1" smtClean="0"/>
              <a:t>challah</a:t>
            </a:r>
            <a:r>
              <a:rPr lang="en-AU" dirty="0" smtClean="0"/>
              <a:t> is blessed, and during the blessing for the wine, the bread is kept covered by a cloth. This is to shield its ‘sensitive feelings’, teaching us that we must respect inanimate objects as well as those that live. </a:t>
            </a:r>
          </a:p>
          <a:p>
            <a:pPr>
              <a:buNone/>
            </a:pPr>
            <a:endParaRPr lang="en-AU" dirty="0" smtClean="0"/>
          </a:p>
          <a:p>
            <a:pPr algn="r">
              <a:buNone/>
            </a:pPr>
            <a:r>
              <a:rPr lang="en-AU" dirty="0" smtClean="0">
                <a:hlinkClick r:id="rId2"/>
              </a:rPr>
              <a:t>http://bje.org.au/learning/judaism/holydays/shabbat/symbols_foods.html</a:t>
            </a:r>
            <a:endParaRPr lang="en-AU" dirty="0" smtClean="0"/>
          </a:p>
          <a:p>
            <a:endParaRPr lang="en-AU" dirty="0"/>
          </a:p>
        </p:txBody>
      </p:sp>
      <p:sp>
        <p:nvSpPr>
          <p:cNvPr id="9" name="Title 3"/>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Foods for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AU" b="1" dirty="0" smtClean="0"/>
              <a:t>Wine:</a:t>
            </a:r>
            <a:r>
              <a:rPr lang="en-AU" dirty="0" smtClean="0"/>
              <a:t> is regarded as particularly sacred and has its own </a:t>
            </a:r>
            <a:r>
              <a:rPr lang="en-AU" i="1" dirty="0" err="1" smtClean="0"/>
              <a:t>bracha</a:t>
            </a:r>
            <a:r>
              <a:rPr lang="en-AU" dirty="0" smtClean="0"/>
              <a:t> (blessing). Wine sanctifies the Sabbath at its inception (</a:t>
            </a:r>
            <a:r>
              <a:rPr lang="en-AU" i="1" dirty="0" err="1" smtClean="0"/>
              <a:t>kiddush</a:t>
            </a:r>
            <a:r>
              <a:rPr lang="en-AU" dirty="0" smtClean="0"/>
              <a:t>) and its conclusion (</a:t>
            </a:r>
            <a:r>
              <a:rPr lang="en-AU" i="1" dirty="0" err="1" smtClean="0"/>
              <a:t>havdalah</a:t>
            </a:r>
            <a:r>
              <a:rPr lang="en-AU" dirty="0" smtClean="0"/>
              <a:t>). The English word 'wine' may derive from the Hebrew </a:t>
            </a:r>
            <a:r>
              <a:rPr lang="en-AU" i="1" dirty="0" err="1" smtClean="0"/>
              <a:t>yayin</a:t>
            </a:r>
            <a:r>
              <a:rPr lang="en-AU" dirty="0" smtClean="0"/>
              <a:t>.</a:t>
            </a:r>
          </a:p>
          <a:p>
            <a:r>
              <a:rPr lang="en-AU" b="1" dirty="0" smtClean="0"/>
              <a:t>The </a:t>
            </a:r>
            <a:r>
              <a:rPr lang="en-AU" b="1" dirty="0" err="1" smtClean="0"/>
              <a:t>kiddush</a:t>
            </a:r>
            <a:r>
              <a:rPr lang="en-AU" b="1" dirty="0" smtClean="0"/>
              <a:t> cup: </a:t>
            </a:r>
            <a:r>
              <a:rPr lang="en-AU" dirty="0" smtClean="0"/>
              <a:t>although it isn’t eaten, is a special goblet set aside for the blessing of the wine. If possible, it should be made from silver. The </a:t>
            </a:r>
            <a:r>
              <a:rPr lang="en-AU" dirty="0" err="1" smtClean="0"/>
              <a:t>kiddush</a:t>
            </a:r>
            <a:r>
              <a:rPr lang="en-AU" dirty="0" smtClean="0"/>
              <a:t> wine should lull you into a state of Shabbat serenity. It symbolises joy and cheer, and therefore it is fitting to declare the sanctity of the Sabbath over the cup of wine.</a:t>
            </a:r>
          </a:p>
          <a:p>
            <a:endParaRPr lang="en-AU" dirty="0" smtClean="0"/>
          </a:p>
          <a:p>
            <a:pPr algn="r"/>
            <a:r>
              <a:rPr lang="en-AU" dirty="0" smtClean="0">
                <a:hlinkClick r:id="rId2"/>
              </a:rPr>
              <a:t>http://bje.org.au/learning/judaism/holydays/shabbat/symbols_foods.html</a:t>
            </a:r>
            <a:endParaRPr lang="en-AU" dirty="0" smtClean="0"/>
          </a:p>
          <a:p>
            <a:pPr algn="r"/>
            <a:endParaRPr lang="en-AU" dirty="0"/>
          </a:p>
        </p:txBody>
      </p:sp>
      <p:sp>
        <p:nvSpPr>
          <p:cNvPr id="4" name="Title 3"/>
          <p:cNvSpPr>
            <a:spLocks noGrp="1"/>
          </p:cNvSpPr>
          <p:nvPr>
            <p:ph type="title"/>
          </p:nvPr>
        </p:nvSpPr>
        <p:spPr/>
        <p:txBody>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Foods for the Sabbath</a:t>
            </a:r>
            <a:endParaRPr lang="en-A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1362</Words>
  <Application>Microsoft Office PowerPoint</Application>
  <PresentationFormat>On-screen Show (4:3)</PresentationFormat>
  <Paragraphs>117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Jewish Sabbath</vt:lpstr>
      <vt:lpstr>A visual introduction to the Sabbath</vt:lpstr>
      <vt:lpstr>What happened in Genesis to inspire the Sabbath observance?</vt:lpstr>
      <vt:lpstr>Primary Function of Sabbath</vt:lpstr>
      <vt:lpstr> Examine extracts from the Hebrew Scriptures which demonstrate the principal beliefs (observance of the Sabbath) of Judaism  </vt:lpstr>
      <vt:lpstr>A day without work</vt:lpstr>
      <vt:lpstr>Foods for the Sabbath</vt:lpstr>
      <vt:lpstr>Foods for the Sabbath</vt:lpstr>
      <vt:lpstr>Foods for the Sabbath</vt:lpstr>
      <vt:lpstr> Foods for the Passover </vt:lpstr>
      <vt:lpstr>Symbols of the Sabbath</vt:lpstr>
      <vt:lpstr>Symbols of the Sabbath</vt:lpstr>
      <vt:lpstr>Prayer on the Sabbath</vt:lpstr>
      <vt:lpstr>Prayer on the Sabbath</vt:lpstr>
      <vt:lpstr>Prayer on the Sabbath</vt:lpstr>
      <vt:lpstr>Prayer on the Sabbath</vt:lpstr>
      <vt:lpstr>   Syllabus Questions: How can we synthesise the (1) importance of the covenant and the (2) importance of the Shabbat for the Jewish people?   </vt:lpstr>
      <vt:lpstr>Extra Youtube Clips</vt:lpstr>
      <vt:lpstr> USEFUL WEBSITES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Jewish Sabbath</dc:title>
  <dc:creator>s.raso</dc:creator>
  <cp:lastModifiedBy>s.raso</cp:lastModifiedBy>
  <cp:revision>13</cp:revision>
  <dcterms:created xsi:type="dcterms:W3CDTF">2012-08-06T00:21:13Z</dcterms:created>
  <dcterms:modified xsi:type="dcterms:W3CDTF">2012-08-07T00:51:10Z</dcterms:modified>
</cp:coreProperties>
</file>