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63" r:id="rId9"/>
    <p:sldId id="264" r:id="rId10"/>
  </p:sldIdLst>
  <p:sldSz cx="9144000" cy="6858000" type="screen4x3"/>
  <p:notesSz cx="6858000" cy="9144000"/>
  <p:embeddedFontLst>
    <p:embeddedFont>
      <p:font typeface="Corbel" pitchFamily="34" charset="0"/>
      <p:regular r:id="rId12"/>
      <p:bold r:id="rId13"/>
      <p:italic r:id="rId14"/>
      <p:boldItalic r:id="rId15"/>
    </p:embeddedFont>
    <p:embeddedFont>
      <p:font typeface="Wingdings 3" pitchFamily="18" charset="2"/>
      <p:regular r:id="rId16"/>
    </p:embeddedFont>
    <p:embeddedFont>
      <p:font typeface="SBL Hebrew" charset="-79"/>
      <p:regular r:id="rId17"/>
    </p:embeddedFont>
    <p:embeddedFont>
      <p:font typeface="HebraicaII"/>
      <p:regular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Wingdings 2" pitchFamily="18" charset="2"/>
      <p:regular r:id="rId23"/>
    </p:embeddedFont>
    <p:embeddedFont>
      <p:font typeface="Consolas" pitchFamily="49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6600"/>
    <a:srgbClr val="00FF00"/>
    <a:srgbClr val="FFCC66"/>
    <a:srgbClr val="00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299" autoAdjust="0"/>
  </p:normalViewPr>
  <p:slideViewPr>
    <p:cSldViewPr>
      <p:cViewPr>
        <p:scale>
          <a:sx n="50" d="100"/>
          <a:sy n="50" d="100"/>
        </p:scale>
        <p:origin x="-1734" y="-5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ECFB7-9759-4D0E-8D7F-D1DF921979A6}" type="datetimeFigureOut">
              <a:rPr lang="en-US" smtClean="0"/>
              <a:pPr/>
              <a:t>8/25/2011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40181-0E32-4990-9C66-BEF6F737E08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Tanakh</a:t>
            </a:r>
            <a:r>
              <a:rPr lang="en-US" dirty="0" smtClean="0"/>
              <a:t> - dots included by the </a:t>
            </a:r>
            <a:r>
              <a:rPr lang="en-US" dirty="0" err="1" smtClean="0"/>
              <a:t>Masorites</a:t>
            </a:r>
            <a:r>
              <a:rPr lang="en-US" dirty="0" smtClean="0"/>
              <a:t> well after Christ to identify vowels</a:t>
            </a:r>
            <a:r>
              <a:rPr lang="en-US" baseline="0" dirty="0" smtClean="0"/>
              <a:t> within the text.</a:t>
            </a:r>
          </a:p>
          <a:p>
            <a:r>
              <a:rPr lang="en-US" baseline="0" dirty="0" err="1" smtClean="0"/>
              <a:t>Neviim</a:t>
            </a:r>
            <a:r>
              <a:rPr lang="en-US" baseline="0" dirty="0" smtClean="0"/>
              <a:t> – Ne-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-</a:t>
            </a:r>
            <a:r>
              <a:rPr lang="en-US" baseline="0" dirty="0" err="1" smtClean="0"/>
              <a:t>eem</a:t>
            </a:r>
            <a:endParaRPr lang="en-US" baseline="0" dirty="0" smtClean="0"/>
          </a:p>
          <a:p>
            <a:r>
              <a:rPr lang="en-US" baseline="0" dirty="0" err="1" smtClean="0"/>
              <a:t>Ketuvim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Ket</a:t>
            </a:r>
            <a:r>
              <a:rPr lang="en-US" baseline="0" dirty="0" smtClean="0"/>
              <a:t>-u-vi-um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40181-0E32-4990-9C66-BEF6F737E08F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Judaism is a fluid, living, dynamic religion which</a:t>
            </a:r>
            <a:r>
              <a:rPr lang="en-US" baseline="0" dirty="0" smtClean="0"/>
              <a:t> does not end with the text. Orthodoxy is strictly adherent to the Law whilst still leaving the </a:t>
            </a:r>
            <a:r>
              <a:rPr lang="en-US" baseline="0" dirty="0" err="1" smtClean="0"/>
              <a:t>Tanakh</a:t>
            </a:r>
            <a:r>
              <a:rPr lang="en-US" baseline="0" dirty="0" smtClean="0"/>
              <a:t> open for continual reflection and interpretation.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40181-0E32-4990-9C66-BEF6F737E08F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Rashi</a:t>
            </a:r>
            <a:r>
              <a:rPr lang="en-US" dirty="0" smtClean="0"/>
              <a:t> – scholar (most texts come with commentaries</a:t>
            </a:r>
            <a:r>
              <a:rPr lang="en-US" baseline="0" dirty="0" smtClean="0"/>
              <a:t> on writings). Sometimes English accompaniments do not allow space.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40181-0E32-4990-9C66-BEF6F737E08F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Cantillation</a:t>
            </a:r>
            <a:r>
              <a:rPr lang="en-US" baseline="0" dirty="0" smtClean="0"/>
              <a:t> </a:t>
            </a:r>
            <a:r>
              <a:rPr lang="en-US" baseline="0" smtClean="0"/>
              <a:t>marks </a:t>
            </a:r>
            <a:r>
              <a:rPr lang="en-US" baseline="0" smtClean="0"/>
              <a:t>assist </a:t>
            </a:r>
            <a:r>
              <a:rPr lang="en-US" baseline="0" dirty="0" smtClean="0"/>
              <a:t>singing (e.g. breath points and accentuations).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40181-0E32-4990-9C66-BEF6F737E08F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original intention of the </a:t>
            </a:r>
            <a:r>
              <a:rPr lang="en-US" dirty="0" err="1" smtClean="0"/>
              <a:t>Tanakh</a:t>
            </a:r>
            <a:r>
              <a:rPr lang="en-US" dirty="0" smtClean="0"/>
              <a:t> is metaphorical and so is not considered definitive.</a:t>
            </a:r>
          </a:p>
          <a:p>
            <a:r>
              <a:rPr lang="en-US" dirty="0" smtClean="0"/>
              <a:t>700-500 BCE – The </a:t>
            </a:r>
            <a:r>
              <a:rPr lang="en-US" dirty="0" err="1" smtClean="0"/>
              <a:t>Tanakh</a:t>
            </a:r>
            <a:r>
              <a:rPr lang="en-US" dirty="0" smtClean="0"/>
              <a:t> was written during the Babylonian Exile and completed during 70 BCE where</a:t>
            </a:r>
            <a:r>
              <a:rPr lang="en-US" baseline="0" dirty="0" smtClean="0"/>
              <a:t> Talmud was beginning to be written.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40181-0E32-4990-9C66-BEF6F737E08F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40181-0E32-4990-9C66-BEF6F737E08F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244B21-E9AA-4EBF-855C-09F9856053EC}" type="datetimeFigureOut">
              <a:rPr lang="en-US" smtClean="0"/>
              <a:pPr/>
              <a:t>8/25/2011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BC31E1-E41C-4AC0-8A38-A321CAA09C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857224" y="4000504"/>
            <a:ext cx="7772400" cy="903534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R="9144" algn="l">
              <a:defRPr sz="3600" b="1" cap="none" spc="0" baseline="0">
                <a:ln/>
                <a:solidFill>
                  <a:schemeClr val="tx2">
                    <a:lumMod val="75000"/>
                  </a:schemeClr>
                </a:solidFill>
                <a:effectLst/>
              </a:defRPr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857224" y="5143512"/>
            <a:ext cx="7772400" cy="651504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altLang="ja-JP" smtClean="0"/>
              <a:t>Click to edit Master subtitle style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8429652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Rectangle 17"/>
          <p:cNvSpPr/>
          <p:nvPr/>
        </p:nvSpPr>
        <p:spPr>
          <a:xfrm>
            <a:off x="7286644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Rectangle 18"/>
          <p:cNvSpPr/>
          <p:nvPr/>
        </p:nvSpPr>
        <p:spPr>
          <a:xfrm>
            <a:off x="7286644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Rectangle 19"/>
          <p:cNvSpPr/>
          <p:nvPr/>
        </p:nvSpPr>
        <p:spPr>
          <a:xfrm>
            <a:off x="7572396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Rectangle 20"/>
          <p:cNvSpPr/>
          <p:nvPr/>
        </p:nvSpPr>
        <p:spPr>
          <a:xfrm>
            <a:off x="7572396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Rectangle 21"/>
          <p:cNvSpPr/>
          <p:nvPr/>
        </p:nvSpPr>
        <p:spPr>
          <a:xfrm>
            <a:off x="7858148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Rectangle 22"/>
          <p:cNvSpPr/>
          <p:nvPr/>
        </p:nvSpPr>
        <p:spPr>
          <a:xfrm>
            <a:off x="7858148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Rectangle 23"/>
          <p:cNvSpPr/>
          <p:nvPr/>
        </p:nvSpPr>
        <p:spPr>
          <a:xfrm>
            <a:off x="8429652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Rectangle 24"/>
          <p:cNvSpPr/>
          <p:nvPr/>
        </p:nvSpPr>
        <p:spPr>
          <a:xfrm>
            <a:off x="8143900" y="3357562"/>
            <a:ext cx="214314" cy="214314"/>
          </a:xfrm>
          <a:prstGeom prst="rect">
            <a:avLst/>
          </a:prstGeom>
          <a:solidFill>
            <a:schemeClr val="bg2">
              <a:lumMod val="60000"/>
              <a:lumOff val="4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Rectangle 25"/>
          <p:cNvSpPr/>
          <p:nvPr/>
        </p:nvSpPr>
        <p:spPr>
          <a:xfrm>
            <a:off x="8143900" y="2786058"/>
            <a:ext cx="214314" cy="214314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Rectangle 26"/>
          <p:cNvSpPr/>
          <p:nvPr/>
        </p:nvSpPr>
        <p:spPr>
          <a:xfrm>
            <a:off x="7572396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Rectangle 29"/>
          <p:cNvSpPr/>
          <p:nvPr/>
        </p:nvSpPr>
        <p:spPr>
          <a:xfrm>
            <a:off x="7858148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Rectangle 30"/>
          <p:cNvSpPr/>
          <p:nvPr/>
        </p:nvSpPr>
        <p:spPr>
          <a:xfrm>
            <a:off x="8429652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Rectangle 32"/>
          <p:cNvSpPr/>
          <p:nvPr/>
        </p:nvSpPr>
        <p:spPr>
          <a:xfrm>
            <a:off x="8143900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Rectangle 36"/>
          <p:cNvSpPr/>
          <p:nvPr/>
        </p:nvSpPr>
        <p:spPr>
          <a:xfrm>
            <a:off x="7286644" y="3071810"/>
            <a:ext cx="214314" cy="214314"/>
          </a:xfrm>
          <a:prstGeom prst="rect">
            <a:avLst/>
          </a:prstGeom>
          <a:solidFill>
            <a:schemeClr val="bg2">
              <a:lumMod val="75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244B21-E9AA-4EBF-855C-09F9856053EC}" type="datetimeFigureOut">
              <a:rPr lang="en-US" smtClean="0"/>
              <a:pPr/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BC31E1-E41C-4AC0-8A38-A321CAA0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244B21-E9AA-4EBF-855C-09F9856053EC}" type="datetimeFigureOut">
              <a:rPr lang="en-US" smtClean="0"/>
              <a:pPr/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BC31E1-E41C-4AC0-8A38-A321CAA0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244B21-E9AA-4EBF-855C-09F9856053EC}" type="datetimeFigureOut">
              <a:rPr lang="en-US" smtClean="0"/>
              <a:pPr/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BC31E1-E41C-4AC0-8A38-A321CAA0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4214818"/>
            <a:ext cx="5718048" cy="977486"/>
          </a:xfrm>
        </p:spPr>
        <p:txBody>
          <a:bodyPr lIns="82296" tIns="45720" bIns="0" anchor="t"/>
          <a:lstStyle>
            <a:lvl1pPr marL="374904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244B21-E9AA-4EBF-855C-09F9856053EC}" type="datetimeFigureOut">
              <a:rPr lang="en-US" smtClean="0"/>
              <a:pPr/>
              <a:t>8/25/2011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BC31E1-E41C-4AC0-8A38-A321CAA09C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366404"/>
            <a:ext cx="8156448" cy="777240"/>
          </a:xfrm>
        </p:spPr>
        <p:txBody>
          <a:bodyPr tIns="64008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l">
              <a:buNone/>
              <a:defRPr sz="3800" b="1" cap="none" spc="0" baseline="0">
                <a:ln/>
                <a:solidFill>
                  <a:schemeClr val="tx2">
                    <a:lumMod val="75000"/>
                  </a:schemeClr>
                </a:solidFill>
                <a:effectLst/>
              </a:defRPr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714348" y="5277543"/>
            <a:ext cx="750099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244B21-E9AA-4EBF-855C-09F9856053EC}" type="datetimeFigureOut">
              <a:rPr lang="en-US" smtClean="0"/>
              <a:pPr/>
              <a:t>8/25/2011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BC31E1-E41C-4AC0-8A38-A321CAA0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244B21-E9AA-4EBF-855C-09F9856053EC}" type="datetimeFigureOut">
              <a:rPr lang="en-US" smtClean="0"/>
              <a:pPr/>
              <a:t>8/25/2011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BC31E1-E41C-4AC0-8A38-A321CAA0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244B21-E9AA-4EBF-855C-09F9856053EC}" type="datetimeFigureOut">
              <a:rPr lang="en-US" smtClean="0"/>
              <a:pPr/>
              <a:t>8/25/2011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BC31E1-E41C-4AC0-8A38-A321CAA0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244B21-E9AA-4EBF-855C-09F9856053EC}" type="datetimeFigureOut">
              <a:rPr lang="en-US" smtClean="0"/>
              <a:pPr/>
              <a:t>8/25/2011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BC31E1-E41C-4AC0-8A38-A321CAA0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2528878" cy="1162050"/>
          </a:xfrm>
        </p:spPr>
        <p:txBody>
          <a:bodyPr anchor="ctr"/>
          <a:lstStyle>
            <a:lvl1pPr algn="l">
              <a:buNone/>
              <a:defRPr sz="2000" b="0"/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28878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285728"/>
            <a:ext cx="5486400" cy="57213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244B21-E9AA-4EBF-855C-09F9856053EC}" type="datetimeFigureOut">
              <a:rPr lang="en-US" smtClean="0"/>
              <a:pPr/>
              <a:t>8/25/2011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BC31E1-E41C-4AC0-8A38-A321CAA09C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914400" y="4941829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57166"/>
            <a:ext cx="6858048" cy="4286280"/>
          </a:xfrm>
          <a:noFill/>
          <a:ln w="12700">
            <a:noFill/>
          </a:ln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lang="en-US" altLang="ja-JP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914400" y="5643578"/>
            <a:ext cx="6858000" cy="428628"/>
          </a:xfrm>
        </p:spPr>
        <p:txBody>
          <a:bodyPr>
            <a:normAutofit/>
          </a:bodyPr>
          <a:lstStyle>
            <a:lvl1pPr marL="27432" indent="0">
              <a:spcBef>
                <a:spcPts val="0"/>
              </a:spcBef>
              <a:buNone/>
              <a:defRPr sz="11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44B21-E9AA-4EBF-855C-09F9856053EC}" type="datetimeFigureOut">
              <a:rPr lang="en-US" smtClean="0"/>
              <a:pPr/>
              <a:t>8/25/2011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9BC31E1-E41C-4AC0-8A38-A321CAA09C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-1"/>
            <a:ext cx="214282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extLst/>
          </a:lstStyle>
          <a:p>
            <a:r>
              <a:rPr lang="en-US" altLang="ja-JP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571612"/>
            <a:ext cx="7772400" cy="4783948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21461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100">
                <a:solidFill>
                  <a:schemeClr val="tx2"/>
                </a:solidFill>
              </a:defRPr>
            </a:lvl1pPr>
            <a:extLst/>
          </a:lstStyle>
          <a:p>
            <a:fld id="{1D244B21-E9AA-4EBF-855C-09F9856053EC}" type="datetimeFigureOut">
              <a:rPr lang="en-US" smtClean="0"/>
              <a:pPr/>
              <a:t>8/25/2011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21461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21461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200">
                <a:solidFill>
                  <a:schemeClr val="tx2"/>
                </a:solidFill>
              </a:defRPr>
            </a:lvl1pPr>
            <a:extLst/>
          </a:lstStyle>
          <a:p>
            <a:fld id="{F9BC31E1-E41C-4AC0-8A38-A321CAA09CA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-3293075" y="3429000"/>
            <a:ext cx="6858000" cy="1588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-3243408" y="3428230"/>
            <a:ext cx="6858000" cy="1588"/>
          </a:xfrm>
          <a:prstGeom prst="line">
            <a:avLst/>
          </a:prstGeom>
          <a:ln w="12700">
            <a:solidFill>
              <a:schemeClr val="bg2">
                <a:lumMod val="75000"/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-3185349" y="3428230"/>
            <a:ext cx="6858000" cy="1588"/>
          </a:xfrm>
          <a:prstGeom prst="line">
            <a:avLst/>
          </a:prstGeom>
          <a:ln w="3175">
            <a:solidFill>
              <a:schemeClr val="tx1"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5699724" y="3428182"/>
            <a:ext cx="6858000" cy="1588"/>
          </a:xfrm>
          <a:prstGeom prst="line">
            <a:avLst/>
          </a:prstGeom>
          <a:ln w="28575">
            <a:solidFill>
              <a:schemeClr val="tx1">
                <a:alpha val="5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1" sz="4000" b="1" kern="1200" cap="none" spc="0" baseline="0">
          <a:ln/>
          <a:gradFill>
            <a:gsLst>
              <a:gs pos="0">
                <a:schemeClr val="tx2">
                  <a:lumMod val="90000"/>
                </a:schemeClr>
              </a:gs>
              <a:gs pos="50000">
                <a:schemeClr val="tx2">
                  <a:lumMod val="50000"/>
                </a:schemeClr>
              </a:gs>
              <a:gs pos="100000">
                <a:schemeClr val="tx2">
                  <a:lumMod val="25000"/>
                </a:schemeClr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accent2">
            <a:lumMod val="75000"/>
          </a:schemeClr>
        </a:buClr>
        <a:buSzPct val="85000"/>
        <a:buFont typeface="Wingdings 2" pitchFamily="18" charset="2"/>
        <a:buChar char=""/>
        <a:defRPr kumimoji="1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>
            <a:lumMod val="60000"/>
            <a:lumOff val="40000"/>
          </a:schemeClr>
        </a:buClr>
        <a:buSzPct val="80000"/>
        <a:buFont typeface="Wingdings" pitchFamily="2" charset="2"/>
        <a:buChar char="l"/>
        <a:defRPr kumimoji="1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>
            <a:lumMod val="40000"/>
            <a:lumOff val="60000"/>
          </a:schemeClr>
        </a:buClr>
        <a:buSzPct val="65000"/>
        <a:buFont typeface="Wingdings 2" pitchFamily="18" charset="2"/>
        <a:buChar char="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2">
            <a:lumMod val="20000"/>
            <a:lumOff val="80000"/>
          </a:schemeClr>
        </a:buClr>
        <a:buSzPct val="100000"/>
        <a:buFont typeface="Arial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2">
            <a:lumMod val="75000"/>
          </a:schemeClr>
        </a:buClr>
        <a:buSzPct val="50000"/>
        <a:buFont typeface="Wingdings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-24"/>
            <a:ext cx="55007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Sacred Books of Judaism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500166" y="928670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TORAH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4414" y="1782537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PENTATEUCH CHUMASH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43372" y="85723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Genesis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876" y="114298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FFFF"/>
                </a:solidFill>
              </a:rPr>
              <a:t>Exodus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29256" y="1357298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Leviticus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43636" y="164305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FFFF"/>
                </a:solidFill>
              </a:rPr>
              <a:t>Numbers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72330" y="185736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FF00"/>
                </a:solidFill>
              </a:rPr>
              <a:t>Deuteronomy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1472" y="1285860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(The Instruction or Guide for Living)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4414" y="3786190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FFFF"/>
                </a:solidFill>
              </a:rPr>
              <a:t>T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400" dirty="0" smtClean="0">
                <a:solidFill>
                  <a:srgbClr val="00FFFF"/>
                </a:solidFill>
              </a:rPr>
              <a:t>N</a:t>
            </a:r>
            <a:r>
              <a:rPr lang="en-US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</a:t>
            </a:r>
            <a:r>
              <a:rPr lang="en-US" sz="2400" dirty="0" smtClean="0">
                <a:solidFill>
                  <a:srgbClr val="00FFFF"/>
                </a:solidFill>
              </a:rPr>
              <a:t>KH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43042" y="4286256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Bible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14810" y="3500438"/>
            <a:ext cx="39290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FFFF"/>
                </a:solidFill>
              </a:rPr>
              <a:t>TORAH</a:t>
            </a:r>
            <a:r>
              <a:rPr lang="en-US" sz="2000" dirty="0" smtClean="0"/>
              <a:t>  </a:t>
            </a:r>
            <a:r>
              <a:rPr lang="en-US" dirty="0" smtClean="0"/>
              <a:t>–  the first 5 books</a:t>
            </a:r>
          </a:p>
          <a:p>
            <a:endParaRPr lang="en-US" dirty="0" smtClean="0"/>
          </a:p>
          <a:p>
            <a:r>
              <a:rPr lang="en-US" sz="2000" dirty="0" smtClean="0">
                <a:solidFill>
                  <a:srgbClr val="00FF00"/>
                </a:solidFill>
              </a:rPr>
              <a:t>NEVIIM</a:t>
            </a:r>
            <a:r>
              <a:rPr lang="en-US" sz="2000" dirty="0" smtClean="0"/>
              <a:t>  </a:t>
            </a:r>
            <a:r>
              <a:rPr lang="en-US" dirty="0" smtClean="0"/>
              <a:t>–  the Prophets</a:t>
            </a:r>
          </a:p>
          <a:p>
            <a:endParaRPr lang="en-US" dirty="0" smtClean="0"/>
          </a:p>
          <a:p>
            <a:r>
              <a:rPr lang="en-US" sz="2000" dirty="0" smtClean="0">
                <a:solidFill>
                  <a:srgbClr val="FFFF00"/>
                </a:solidFill>
              </a:rPr>
              <a:t>KETUVIM</a:t>
            </a:r>
            <a:r>
              <a:rPr lang="en-US" sz="2000" dirty="0" smtClean="0"/>
              <a:t>  </a:t>
            </a:r>
            <a:r>
              <a:rPr lang="en-US" dirty="0" smtClean="0"/>
              <a:t>–  the Writings</a:t>
            </a:r>
            <a:endParaRPr lang="en-US" dirty="0"/>
          </a:p>
        </p:txBody>
      </p:sp>
      <p:sp>
        <p:nvSpPr>
          <p:cNvPr id="16" name="Left Brace 15"/>
          <p:cNvSpPr/>
          <p:nvPr/>
        </p:nvSpPr>
        <p:spPr>
          <a:xfrm>
            <a:off x="3857620" y="3643314"/>
            <a:ext cx="357190" cy="1214446"/>
          </a:xfrm>
          <a:prstGeom prst="lef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4348" y="785794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TARGUM</a:t>
            </a:r>
            <a:endParaRPr lang="en-US" sz="24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43174" y="357166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Aramaic translation of the Hebrew Bible (</a:t>
            </a:r>
            <a:r>
              <a:rPr lang="en-US" dirty="0" err="1" smtClean="0"/>
              <a:t>Tanakh</a:t>
            </a:r>
            <a:r>
              <a:rPr lang="en-US" dirty="0" smtClean="0"/>
              <a:t>) compiled from the Second Temple period until the early Middle Ages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643174" y="1214422"/>
            <a:ext cx="6000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Targumim</a:t>
            </a:r>
            <a:r>
              <a:rPr lang="en-US" dirty="0" smtClean="0"/>
              <a:t> emerged from </a:t>
            </a:r>
            <a:r>
              <a:rPr lang="en-US" dirty="0" smtClean="0">
                <a:solidFill>
                  <a:srgbClr val="00FF00"/>
                </a:solidFill>
              </a:rPr>
              <a:t>Babylonia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FF00"/>
                </a:solidFill>
              </a:rPr>
              <a:t>Israel</a:t>
            </a:r>
            <a:r>
              <a:rPr lang="en-US" dirty="0" smtClean="0"/>
              <a:t> to meet the needs of ordinary folk whose daily language was Aramaic</a:t>
            </a:r>
            <a:endParaRPr lang="en-US" dirty="0"/>
          </a:p>
        </p:txBody>
      </p:sp>
      <p:pic>
        <p:nvPicPr>
          <p:cNvPr id="6" name="Picture 5" descr="Targu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2143116"/>
            <a:ext cx="3500462" cy="4078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14348" y="3571876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C000"/>
                </a:solidFill>
              </a:rPr>
              <a:t>11</a:t>
            </a:r>
            <a:r>
              <a:rPr lang="en-US" sz="2000" baseline="30000" dirty="0" smtClean="0">
                <a:solidFill>
                  <a:srgbClr val="FFC000"/>
                </a:solidFill>
              </a:rPr>
              <a:t>th</a:t>
            </a:r>
            <a:r>
              <a:rPr lang="en-US" sz="2000" dirty="0" smtClean="0">
                <a:solidFill>
                  <a:srgbClr val="FFC000"/>
                </a:solidFill>
              </a:rPr>
              <a:t> century page of </a:t>
            </a:r>
            <a:r>
              <a:rPr lang="en-US" sz="2000" dirty="0" err="1" smtClean="0">
                <a:solidFill>
                  <a:srgbClr val="FFC000"/>
                </a:solidFill>
              </a:rPr>
              <a:t>Targum</a:t>
            </a:r>
            <a:endParaRPr lang="en-US" sz="20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142852"/>
            <a:ext cx="61436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C000"/>
                </a:solidFill>
              </a:rPr>
              <a:t>Mikraot</a:t>
            </a:r>
            <a:r>
              <a:rPr lang="en-US" sz="2800" dirty="0" smtClean="0">
                <a:solidFill>
                  <a:srgbClr val="FFC000"/>
                </a:solidFill>
              </a:rPr>
              <a:t>  </a:t>
            </a:r>
            <a:r>
              <a:rPr lang="en-US" sz="2800" dirty="0" err="1" smtClean="0">
                <a:solidFill>
                  <a:srgbClr val="FFC000"/>
                </a:solidFill>
              </a:rPr>
              <a:t>Gedolot</a:t>
            </a:r>
            <a:r>
              <a:rPr lang="en-US" sz="2800" dirty="0" smtClean="0">
                <a:solidFill>
                  <a:srgbClr val="FFC000"/>
                </a:solidFill>
              </a:rPr>
              <a:t>  </a:t>
            </a:r>
            <a:r>
              <a:rPr lang="en-US" sz="2400" dirty="0" smtClean="0">
                <a:solidFill>
                  <a:srgbClr val="FFC000"/>
                </a:solidFill>
              </a:rPr>
              <a:t>(The Great Scriptures)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71470" y="1857364"/>
            <a:ext cx="27860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Edition of</a:t>
            </a:r>
          </a:p>
          <a:p>
            <a:pPr algn="ctr"/>
            <a:r>
              <a:rPr lang="en-US" sz="2400" b="1" dirty="0" smtClean="0">
                <a:solidFill>
                  <a:srgbClr val="FFC000"/>
                </a:solidFill>
              </a:rPr>
              <a:t> </a:t>
            </a:r>
            <a:r>
              <a:rPr lang="en-US" sz="2400" b="1" dirty="0" err="1" smtClean="0">
                <a:solidFill>
                  <a:srgbClr val="FFC000"/>
                </a:solidFill>
              </a:rPr>
              <a:t>Tanakh</a:t>
            </a:r>
            <a:r>
              <a:rPr lang="en-US" sz="2400" b="1" dirty="0" smtClean="0">
                <a:solidFill>
                  <a:srgbClr val="FFC000"/>
                </a:solidFill>
              </a:rPr>
              <a:t> </a:t>
            </a:r>
          </a:p>
          <a:p>
            <a:pPr algn="ctr"/>
            <a:endParaRPr lang="en-US" sz="2000" dirty="0" smtClean="0">
              <a:solidFill>
                <a:srgbClr val="FFC000"/>
              </a:solidFill>
            </a:endParaRPr>
          </a:p>
          <a:p>
            <a:pPr algn="ctr"/>
            <a:r>
              <a:rPr lang="en-US" sz="2000" b="1" dirty="0">
                <a:solidFill>
                  <a:srgbClr val="FFC000"/>
                </a:solidFill>
              </a:rPr>
              <a:t>t</a:t>
            </a:r>
            <a:r>
              <a:rPr lang="en-US" sz="2000" b="1" dirty="0" smtClean="0">
                <a:solidFill>
                  <a:srgbClr val="FFC000"/>
                </a:solidFill>
              </a:rPr>
              <a:t>hat includes</a:t>
            </a:r>
            <a:endParaRPr lang="en-US" sz="2000" b="1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28926" y="928670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FFFF"/>
                </a:solidFill>
              </a:rPr>
              <a:t>Masoretic</a:t>
            </a:r>
            <a:r>
              <a:rPr lang="en-US" sz="2400" dirty="0" smtClean="0">
                <a:solidFill>
                  <a:srgbClr val="00FFFF"/>
                </a:solidFill>
              </a:rPr>
              <a:t> Text  </a:t>
            </a:r>
            <a:r>
              <a:rPr lang="en-US" dirty="0" smtClean="0"/>
              <a:t>-  with vocalization &amp; </a:t>
            </a:r>
            <a:r>
              <a:rPr lang="en-US" dirty="0" err="1"/>
              <a:t>c</a:t>
            </a:r>
            <a:r>
              <a:rPr lang="en-US" dirty="0" err="1" smtClean="0"/>
              <a:t>antillation</a:t>
            </a:r>
            <a:r>
              <a:rPr lang="en-US" dirty="0" smtClean="0"/>
              <a:t> marks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71868" y="1576976"/>
            <a:ext cx="4786346" cy="92333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MT copied &amp; edited by scribes/scholars in the Muslim world  (esp. Tiberius, Jerusalem &amp; Babylonia) between </a:t>
            </a:r>
            <a:r>
              <a:rPr lang="en-US" dirty="0" smtClean="0">
                <a:solidFill>
                  <a:srgbClr val="00FF00"/>
                </a:solidFill>
              </a:rPr>
              <a:t>7</a:t>
            </a:r>
            <a:r>
              <a:rPr lang="en-US" baseline="30000" dirty="0" smtClean="0">
                <a:solidFill>
                  <a:srgbClr val="00FF00"/>
                </a:solidFill>
              </a:rPr>
              <a:t>th</a:t>
            </a:r>
            <a:r>
              <a:rPr lang="en-US" dirty="0" smtClean="0">
                <a:solidFill>
                  <a:srgbClr val="00FF00"/>
                </a:solidFill>
              </a:rPr>
              <a:t> -11</a:t>
            </a:r>
            <a:r>
              <a:rPr lang="en-US" baseline="30000" dirty="0" smtClean="0">
                <a:solidFill>
                  <a:srgbClr val="00FF00"/>
                </a:solidFill>
              </a:rPr>
              <a:t>th</a:t>
            </a:r>
            <a:r>
              <a:rPr lang="en-US" dirty="0" smtClean="0">
                <a:solidFill>
                  <a:srgbClr val="00FF00"/>
                </a:solidFill>
              </a:rPr>
              <a:t> </a:t>
            </a:r>
            <a:r>
              <a:rPr lang="en-US" dirty="0" smtClean="0"/>
              <a:t>centuries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28926" y="307181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FFFF"/>
                </a:solidFill>
              </a:rPr>
              <a:t>TARGUM</a:t>
            </a:r>
            <a:endParaRPr lang="en-US" dirty="0">
              <a:solidFill>
                <a:srgbClr val="00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00562" y="305966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Onkelos</a:t>
            </a:r>
            <a:r>
              <a:rPr lang="en-US" dirty="0" smtClean="0"/>
              <a:t> &amp; Jonathan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72000" y="350043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(Pseudo-Jonathan for Torah)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5984" y="4643446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FFFF"/>
                </a:solidFill>
              </a:rPr>
              <a:t>Rabbinic Commentaries</a:t>
            </a:r>
            <a:endParaRPr lang="en-US" sz="2000" dirty="0">
              <a:solidFill>
                <a:srgbClr val="00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7752" y="4143380"/>
            <a:ext cx="364333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Rashi</a:t>
            </a:r>
            <a:r>
              <a:rPr lang="en-US" dirty="0" smtClean="0"/>
              <a:t>  (Rabbi </a:t>
            </a:r>
            <a:r>
              <a:rPr lang="en-US" dirty="0" err="1" smtClean="0"/>
              <a:t>Shlomo</a:t>
            </a:r>
            <a:r>
              <a:rPr lang="en-US" dirty="0" smtClean="0"/>
              <a:t> </a:t>
            </a:r>
            <a:r>
              <a:rPr lang="en-US" dirty="0" err="1" smtClean="0"/>
              <a:t>Yitzhaki</a:t>
            </a:r>
            <a:r>
              <a:rPr lang="en-US" dirty="0" smtClean="0"/>
              <a:t>)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Rashbam</a:t>
            </a:r>
            <a:r>
              <a:rPr lang="en-US" dirty="0" smtClean="0">
                <a:solidFill>
                  <a:srgbClr val="FFFF00"/>
                </a:solidFill>
              </a:rPr>
              <a:t>  (</a:t>
            </a:r>
            <a:r>
              <a:rPr lang="en-US" dirty="0" err="1" smtClean="0">
                <a:solidFill>
                  <a:srgbClr val="FFFF00"/>
                </a:solidFill>
              </a:rPr>
              <a:t>Rab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Shmuel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ben</a:t>
            </a:r>
            <a:r>
              <a:rPr lang="en-US" dirty="0" smtClean="0">
                <a:solidFill>
                  <a:srgbClr val="FFFF00"/>
                </a:solidFill>
              </a:rPr>
              <a:t> Meir)</a:t>
            </a:r>
          </a:p>
          <a:p>
            <a:r>
              <a:rPr lang="en-US" dirty="0" smtClean="0"/>
              <a:t>Abraham </a:t>
            </a:r>
            <a:r>
              <a:rPr lang="en-US" dirty="0" err="1" smtClean="0"/>
              <a:t>Ibn</a:t>
            </a:r>
            <a:r>
              <a:rPr lang="en-US" dirty="0" smtClean="0"/>
              <a:t> Ezra 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David </a:t>
            </a:r>
            <a:r>
              <a:rPr lang="en-US" dirty="0" err="1" smtClean="0">
                <a:solidFill>
                  <a:srgbClr val="FFFF00"/>
                </a:solidFill>
              </a:rPr>
              <a:t>Kimhi</a:t>
            </a:r>
            <a:r>
              <a:rPr lang="en-US" dirty="0" smtClean="0">
                <a:solidFill>
                  <a:srgbClr val="FFFF00"/>
                </a:solidFill>
              </a:rPr>
              <a:t> (</a:t>
            </a:r>
            <a:r>
              <a:rPr lang="en-US" dirty="0" err="1" smtClean="0">
                <a:solidFill>
                  <a:srgbClr val="FFFF00"/>
                </a:solidFill>
              </a:rPr>
              <a:t>Radak</a:t>
            </a:r>
            <a:r>
              <a:rPr lang="en-US" dirty="0" smtClean="0">
                <a:solidFill>
                  <a:srgbClr val="FFFF00"/>
                </a:solidFill>
              </a:rPr>
              <a:t>)  </a:t>
            </a:r>
          </a:p>
          <a:p>
            <a:r>
              <a:rPr lang="en-US" dirty="0" err="1" smtClean="0"/>
              <a:t>Nahmanides</a:t>
            </a:r>
            <a:r>
              <a:rPr lang="en-US" dirty="0" smtClean="0"/>
              <a:t> (Moshe </a:t>
            </a:r>
            <a:r>
              <a:rPr lang="en-US" dirty="0" err="1" smtClean="0"/>
              <a:t>ben</a:t>
            </a:r>
            <a:r>
              <a:rPr lang="en-US" dirty="0" smtClean="0"/>
              <a:t> </a:t>
            </a:r>
            <a:r>
              <a:rPr lang="en-US" dirty="0" err="1" smtClean="0"/>
              <a:t>Nahman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Obadiah </a:t>
            </a:r>
            <a:r>
              <a:rPr lang="en-US" dirty="0" err="1" smtClean="0">
                <a:solidFill>
                  <a:srgbClr val="FFFF00"/>
                </a:solidFill>
              </a:rPr>
              <a:t>ben</a:t>
            </a:r>
            <a:r>
              <a:rPr lang="en-US" dirty="0" smtClean="0">
                <a:solidFill>
                  <a:srgbClr val="FFFF00"/>
                </a:solidFill>
              </a:rPr>
              <a:t> Jacob </a:t>
            </a:r>
            <a:r>
              <a:rPr lang="en-US" dirty="0" err="1" smtClean="0">
                <a:solidFill>
                  <a:srgbClr val="FFFF00"/>
                </a:solidFill>
              </a:rPr>
              <a:t>Sforno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err="1" smtClean="0"/>
              <a:t>Shabbethai</a:t>
            </a:r>
            <a:r>
              <a:rPr lang="en-US" dirty="0" smtClean="0"/>
              <a:t> Bass (</a:t>
            </a:r>
            <a:r>
              <a:rPr lang="en-US" dirty="0" err="1" smtClean="0"/>
              <a:t>Siftei</a:t>
            </a:r>
            <a:r>
              <a:rPr lang="en-US" dirty="0" smtClean="0"/>
              <a:t> </a:t>
            </a:r>
            <a:r>
              <a:rPr lang="en-US" dirty="0" err="1" smtClean="0"/>
              <a:t>Chakhamim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571736" y="100010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  <a:sym typeface="Wingdings 3"/>
              </a:rPr>
              <a:t></a:t>
            </a:r>
            <a:endParaRPr lang="en-AU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71736" y="307181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  <a:sym typeface="Wingdings 3"/>
              </a:rPr>
              <a:t>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214546" y="4786322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  <a:sym typeface="Wingdings 3"/>
              </a:rPr>
              <a:t>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7422" y="357166"/>
            <a:ext cx="4429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FFFF"/>
                </a:solidFill>
              </a:rPr>
              <a:t>Masoretic</a:t>
            </a:r>
            <a:r>
              <a:rPr lang="en-US" sz="2800" dirty="0" smtClean="0">
                <a:solidFill>
                  <a:srgbClr val="00FFFF"/>
                </a:solidFill>
              </a:rPr>
              <a:t> Text</a:t>
            </a:r>
            <a:endParaRPr lang="en-AU" sz="2800" dirty="0">
              <a:solidFill>
                <a:srgbClr val="00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28868"/>
            <a:ext cx="77867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e-IL" sz="3600" dirty="0" smtClean="0">
                <a:latin typeface="SBL Hebrew" pitchFamily="2" charset="-79"/>
                <a:cs typeface="SBL Hebrew" pitchFamily="2" charset="-79"/>
              </a:rPr>
              <a:t>וְהַנָּחָשׁ֙ הָיָ֣ה עָר֔וּם מִכֹּל֙ חַיַּ֣ת הַשָּׂדֶ֔ה אֲשֶׁ֥ר </a:t>
            </a:r>
            <a:endParaRPr lang="en-US" sz="3600" dirty="0" smtClean="0">
              <a:latin typeface="SBL Hebrew" pitchFamily="2" charset="-79"/>
              <a:cs typeface="SBL Hebrew" pitchFamily="2" charset="-79"/>
            </a:endParaRPr>
          </a:p>
          <a:p>
            <a:pPr algn="r"/>
            <a:r>
              <a:rPr lang="he-IL" sz="3600" dirty="0" smtClean="0">
                <a:latin typeface="SBL Hebrew" pitchFamily="2" charset="-79"/>
                <a:cs typeface="SBL Hebrew" pitchFamily="2" charset="-79"/>
              </a:rPr>
              <a:t>עָשָׂ֖ה יְהוָ֣ה אֱלֹהִ֑ים וַיֹּ֙אמֶר֙ אֶל־הָ֣אִשָּׁ֔ה אַ֚ף </a:t>
            </a:r>
            <a:endParaRPr lang="en-US" sz="3600" dirty="0" smtClean="0">
              <a:latin typeface="SBL Hebrew" pitchFamily="2" charset="-79"/>
              <a:cs typeface="SBL Hebrew" pitchFamily="2" charset="-79"/>
            </a:endParaRPr>
          </a:p>
          <a:p>
            <a:pPr algn="r"/>
            <a:r>
              <a:rPr lang="en-AU" dirty="0" smtClean="0">
                <a:solidFill>
                  <a:srgbClr val="FFC000"/>
                </a:solidFill>
              </a:rPr>
              <a:t>Gen 3:1</a:t>
            </a:r>
          </a:p>
          <a:p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4171898"/>
            <a:ext cx="4714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00FFFF"/>
                </a:solidFill>
              </a:rPr>
              <a:t>Vowel points</a:t>
            </a:r>
            <a:endParaRPr lang="en-AU" sz="2000" dirty="0">
              <a:solidFill>
                <a:srgbClr val="00FFF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5400000" flipH="1" flipV="1">
            <a:off x="5193482" y="3621854"/>
            <a:ext cx="542986" cy="35719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V="1">
            <a:off x="4086193" y="3629055"/>
            <a:ext cx="614424" cy="50006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00496" y="1500174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FF00"/>
                </a:solidFill>
              </a:rPr>
              <a:t>Cantillation</a:t>
            </a:r>
            <a:r>
              <a:rPr lang="en-US" sz="2000" dirty="0" smtClean="0">
                <a:solidFill>
                  <a:srgbClr val="00FF00"/>
                </a:solidFill>
              </a:rPr>
              <a:t> marks </a:t>
            </a:r>
            <a:endParaRPr lang="en-AU" sz="2000" dirty="0">
              <a:solidFill>
                <a:srgbClr val="00FF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rot="5400000">
            <a:off x="4000496" y="2000240"/>
            <a:ext cx="500066" cy="35719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H="1">
            <a:off x="5143504" y="2071678"/>
            <a:ext cx="285752" cy="14287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786446" y="1857364"/>
            <a:ext cx="714380" cy="50006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H="1">
            <a:off x="5272121" y="2157375"/>
            <a:ext cx="957212" cy="500066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ge Mikrao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5" y="652462"/>
            <a:ext cx="7143750" cy="5553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72462" y="928670"/>
            <a:ext cx="9286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6600"/>
                </a:solidFill>
              </a:rPr>
              <a:t>Bible text</a:t>
            </a:r>
            <a:endParaRPr lang="en-US" sz="2000" dirty="0">
              <a:solidFill>
                <a:srgbClr val="FF66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8001024" y="1285860"/>
            <a:ext cx="428628" cy="214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714876" y="0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Targum</a:t>
            </a:r>
            <a:r>
              <a:rPr lang="en-US" dirty="0" smtClean="0"/>
              <a:t> </a:t>
            </a:r>
            <a:r>
              <a:rPr lang="en-US" dirty="0" err="1" smtClean="0"/>
              <a:t>Onkelos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5322099" y="750075"/>
            <a:ext cx="428628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58214" y="2500306"/>
            <a:ext cx="785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Rashi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6072198" y="2714620"/>
            <a:ext cx="2214578" cy="214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215338" y="4714884"/>
            <a:ext cx="7857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Ibn</a:t>
            </a:r>
            <a:r>
              <a:rPr lang="en-US" dirty="0" smtClean="0"/>
              <a:t> Ezra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rot="10800000" flipV="1">
            <a:off x="7286644" y="5038050"/>
            <a:ext cx="928694" cy="10546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0034" y="0"/>
            <a:ext cx="3500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FF00"/>
                </a:solidFill>
              </a:rPr>
              <a:t>Page of </a:t>
            </a:r>
            <a:r>
              <a:rPr lang="en-US" sz="2400" dirty="0" err="1" smtClean="0">
                <a:solidFill>
                  <a:srgbClr val="00FF00"/>
                </a:solidFill>
              </a:rPr>
              <a:t>Mikraot</a:t>
            </a:r>
            <a:r>
              <a:rPr lang="en-US" sz="2400" dirty="0" smtClean="0">
                <a:solidFill>
                  <a:srgbClr val="00FF00"/>
                </a:solidFill>
              </a:rPr>
              <a:t> </a:t>
            </a:r>
            <a:r>
              <a:rPr lang="en-US" sz="2400" dirty="0" err="1" smtClean="0">
                <a:solidFill>
                  <a:srgbClr val="00FF00"/>
                </a:solidFill>
              </a:rPr>
              <a:t>Gedolot</a:t>
            </a:r>
            <a:endParaRPr lang="en-AU" sz="2400" dirty="0">
              <a:solidFill>
                <a:srgbClr val="00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29652" y="1643050"/>
            <a:ext cx="714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 16:28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142984"/>
            <a:ext cx="1071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Targum</a:t>
            </a:r>
            <a:r>
              <a:rPr lang="en-US" dirty="0" smtClean="0"/>
              <a:t> Yonatan</a:t>
            </a:r>
            <a:endParaRPr lang="en-AU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1000100" y="1285860"/>
            <a:ext cx="428628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  <p:bldP spid="13" grpId="0"/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-24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FF00"/>
                </a:solidFill>
              </a:rPr>
              <a:t>TALMUD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7554" y="571480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Instruction / learning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2252955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TALMUD</a:t>
            </a: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8860" y="1610013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00FF00"/>
                </a:solidFill>
              </a:rPr>
              <a:t>Mishnah</a:t>
            </a:r>
            <a:endParaRPr lang="en-US" sz="2000" b="1" dirty="0">
              <a:solidFill>
                <a:srgbClr val="00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0298" y="2967335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</a:rPr>
              <a:t>Gemara</a:t>
            </a:r>
            <a:endParaRPr lang="en-US" sz="2000" b="1" dirty="0">
              <a:solidFill>
                <a:srgbClr val="FFFF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1857356" y="1928802"/>
            <a:ext cx="500066" cy="1812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57356" y="2895897"/>
            <a:ext cx="500066" cy="214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000496" y="1357298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  </a:t>
            </a:r>
            <a:r>
              <a:rPr lang="en-US" sz="2000" dirty="0" smtClean="0"/>
              <a:t>  </a:t>
            </a:r>
            <a:r>
              <a:rPr lang="en-US" sz="2000" b="1" dirty="0" smtClean="0">
                <a:solidFill>
                  <a:srgbClr val="FFFF00"/>
                </a:solidFill>
              </a:rPr>
              <a:t>Written version of Oral Law</a:t>
            </a:r>
            <a:endParaRPr lang="en-AU" sz="2000" b="1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0496" y="1785926"/>
            <a:ext cx="47863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Debates of Rabbis (</a:t>
            </a:r>
            <a:r>
              <a:rPr lang="en-US" sz="2000" b="1" dirty="0" err="1" smtClean="0">
                <a:solidFill>
                  <a:srgbClr val="00FF00"/>
                </a:solidFill>
              </a:rPr>
              <a:t>Tannaim</a:t>
            </a: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) with focus on case- based laws of the period </a:t>
            </a:r>
            <a:r>
              <a:rPr lang="en-US" sz="2000" b="1" dirty="0" smtClean="0">
                <a:solidFill>
                  <a:srgbClr val="FFC000"/>
                </a:solidFill>
              </a:rPr>
              <a:t>70-200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a.d</a:t>
            </a:r>
            <a:r>
              <a:rPr lang="en-US" sz="2000" dirty="0" smtClean="0"/>
              <a:t>.</a:t>
            </a:r>
            <a:endParaRPr lang="en-A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3929058" y="3078304"/>
            <a:ext cx="5214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2000" b="1" dirty="0" smtClean="0">
                <a:solidFill>
                  <a:srgbClr val="00FFFF"/>
                </a:solidFill>
              </a:rPr>
              <a:t>Commentaries on the written </a:t>
            </a:r>
            <a:r>
              <a:rPr lang="en-US" sz="2000" b="1" dirty="0" err="1" smtClean="0">
                <a:solidFill>
                  <a:srgbClr val="00FFFF"/>
                </a:solidFill>
              </a:rPr>
              <a:t>Mishnah</a:t>
            </a:r>
            <a:r>
              <a:rPr lang="en-US" sz="2000" b="1" dirty="0" smtClean="0">
                <a:solidFill>
                  <a:srgbClr val="00FFFF"/>
                </a:solidFill>
              </a:rPr>
              <a:t> by 	</a:t>
            </a:r>
            <a:r>
              <a:rPr lang="en-US" sz="2000" b="1" dirty="0" smtClean="0">
                <a:solidFill>
                  <a:srgbClr val="FFC000"/>
                </a:solidFill>
              </a:rPr>
              <a:t>post-200 </a:t>
            </a:r>
            <a:r>
              <a:rPr lang="en-US" sz="2000" b="1" dirty="0" err="1" smtClean="0">
                <a:solidFill>
                  <a:srgbClr val="00FFFF"/>
                </a:solidFill>
              </a:rPr>
              <a:t>a.d</a:t>
            </a:r>
            <a:r>
              <a:rPr lang="en-US" sz="2000" b="1" dirty="0" smtClean="0">
                <a:solidFill>
                  <a:srgbClr val="00FFFF"/>
                </a:solidFill>
              </a:rPr>
              <a:t>. Rabbis (</a:t>
            </a:r>
            <a:r>
              <a:rPr lang="en-US" sz="2000" b="1" dirty="0" err="1" smtClean="0">
                <a:solidFill>
                  <a:srgbClr val="00FF00"/>
                </a:solidFill>
              </a:rPr>
              <a:t>Amoraim</a:t>
            </a:r>
            <a:r>
              <a:rPr lang="en-US" sz="2000" b="1" dirty="0" smtClean="0">
                <a:solidFill>
                  <a:srgbClr val="00FFFF"/>
                </a:solidFill>
              </a:rPr>
              <a:t>)</a:t>
            </a:r>
            <a:endParaRPr lang="en-AU" b="1" dirty="0">
              <a:solidFill>
                <a:srgbClr val="00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  <p:bldP spid="11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698383">
            <a:off x="214282" y="780837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CC66"/>
                </a:solidFill>
              </a:rPr>
              <a:t>2  TALMUDIM</a:t>
            </a:r>
            <a:endParaRPr lang="en-AU" sz="2800" b="1" dirty="0">
              <a:solidFill>
                <a:srgbClr val="FFCC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71670" y="642918"/>
            <a:ext cx="6715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Babylonian Talmud  </a:t>
            </a:r>
            <a:r>
              <a:rPr lang="en-US" sz="2000" b="1" dirty="0" smtClean="0"/>
              <a:t>(</a:t>
            </a:r>
            <a:r>
              <a:rPr lang="en-US" sz="2000" b="1" dirty="0" smtClean="0">
                <a:solidFill>
                  <a:srgbClr val="00FFFF"/>
                </a:solidFill>
              </a:rPr>
              <a:t>Talmud </a:t>
            </a:r>
            <a:r>
              <a:rPr lang="en-US" sz="2000" b="1" dirty="0" err="1" smtClean="0">
                <a:solidFill>
                  <a:srgbClr val="00FFFF"/>
                </a:solidFill>
              </a:rPr>
              <a:t>Bavli</a:t>
            </a:r>
            <a:r>
              <a:rPr lang="en-US" sz="2000" b="1" dirty="0" smtClean="0"/>
              <a:t>) </a:t>
            </a:r>
          </a:p>
          <a:p>
            <a:endParaRPr lang="en-US" sz="2000" b="1" dirty="0" smtClean="0"/>
          </a:p>
          <a:p>
            <a:pPr algn="ctr"/>
            <a:r>
              <a:rPr lang="en-US" sz="2000" b="1" dirty="0" smtClean="0"/>
              <a:t>compiled by Jewish scholars in Babylon in 5</a:t>
            </a:r>
            <a:r>
              <a:rPr lang="en-US" sz="2000" b="1" baseline="30000" dirty="0" smtClean="0"/>
              <a:t>th</a:t>
            </a:r>
            <a:r>
              <a:rPr lang="en-US" sz="2000" b="1" dirty="0" smtClean="0"/>
              <a:t> century </a:t>
            </a:r>
            <a:r>
              <a:rPr lang="en-US" sz="2000" b="1" dirty="0" err="1" smtClean="0"/>
              <a:t>a.d</a:t>
            </a:r>
            <a:r>
              <a:rPr lang="en-US" sz="2000" b="1" dirty="0" smtClean="0"/>
              <a:t>.</a:t>
            </a:r>
            <a:endParaRPr lang="en-A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357290" y="2391313"/>
            <a:ext cx="671517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Jerusalem Talmud  </a:t>
            </a:r>
            <a:r>
              <a:rPr lang="en-US" sz="2000" b="1" dirty="0" smtClean="0"/>
              <a:t>(</a:t>
            </a:r>
            <a:r>
              <a:rPr lang="en-US" sz="2000" b="1" dirty="0" smtClean="0">
                <a:solidFill>
                  <a:srgbClr val="00FFFF"/>
                </a:solidFill>
              </a:rPr>
              <a:t>Talmud  </a:t>
            </a:r>
            <a:r>
              <a:rPr lang="en-US" sz="2000" b="1" dirty="0" err="1" smtClean="0">
                <a:solidFill>
                  <a:srgbClr val="00FFFF"/>
                </a:solidFill>
              </a:rPr>
              <a:t>Yerushalmi</a:t>
            </a:r>
            <a:r>
              <a:rPr lang="en-US" sz="2000" b="1" dirty="0" smtClean="0"/>
              <a:t>)  </a:t>
            </a:r>
          </a:p>
          <a:p>
            <a:pPr algn="ctr"/>
            <a:endParaRPr lang="en-US" sz="2000" b="1" dirty="0" smtClean="0"/>
          </a:p>
          <a:p>
            <a:pPr algn="ctr"/>
            <a:r>
              <a:rPr lang="en-US" sz="2000" b="1" dirty="0" smtClean="0"/>
              <a:t>produced around </a:t>
            </a:r>
            <a:r>
              <a:rPr lang="en-US" sz="2000" b="1" dirty="0" smtClean="0">
                <a:solidFill>
                  <a:srgbClr val="00FF00"/>
                </a:solidFill>
              </a:rPr>
              <a:t>350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a.d</a:t>
            </a:r>
            <a:r>
              <a:rPr lang="en-US" sz="2000" b="1" dirty="0" smtClean="0"/>
              <a:t>. by rabbis in academies of </a:t>
            </a:r>
          </a:p>
          <a:p>
            <a:pPr algn="ctr"/>
            <a:r>
              <a:rPr lang="en-US" sz="2000" b="1" dirty="0" err="1" smtClean="0"/>
              <a:t>Tiberias</a:t>
            </a:r>
            <a:r>
              <a:rPr lang="en-US" sz="2000" b="1" dirty="0" smtClean="0"/>
              <a:t> and Caesarea</a:t>
            </a:r>
            <a:endParaRPr lang="en-A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2" y="4529088"/>
            <a:ext cx="2071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92D050"/>
                </a:solidFill>
              </a:rPr>
              <a:t>Babylonian Talmud</a:t>
            </a:r>
            <a:endParaRPr lang="en-AU" sz="2800" b="1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4386212"/>
            <a:ext cx="7072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FF00"/>
                </a:solidFill>
              </a:rPr>
              <a:t>Contains more comprehensive collection of rabbinic opinions </a:t>
            </a:r>
            <a:endParaRPr lang="en-AU" sz="20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57422" y="4843358"/>
            <a:ext cx="714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FFFF"/>
                </a:solidFill>
              </a:rPr>
              <a:t>Superior editing makes it more accessible and readily usable</a:t>
            </a:r>
            <a:endParaRPr lang="en-AU" sz="2000" b="1" dirty="0">
              <a:solidFill>
                <a:srgbClr val="00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7422" y="5314906"/>
            <a:ext cx="6715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FF00"/>
                </a:solidFill>
              </a:rPr>
              <a:t>Modern Jewish practice gives preference to </a:t>
            </a:r>
            <a:r>
              <a:rPr lang="en-US" sz="2000" b="1" dirty="0" err="1" smtClean="0">
                <a:solidFill>
                  <a:srgbClr val="00FF00"/>
                </a:solidFill>
              </a:rPr>
              <a:t>Bavli</a:t>
            </a:r>
            <a:endParaRPr lang="en-AU" sz="2000" b="1" dirty="0">
              <a:solidFill>
                <a:srgbClr val="00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4546" y="1643050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99CC"/>
                </a:solidFill>
              </a:rPr>
              <a:t>Rabbinic commentaries added in Middle Ages</a:t>
            </a:r>
            <a:endParaRPr lang="en-AU" b="1" dirty="0">
              <a:solidFill>
                <a:srgbClr val="FF99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lmud pag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88" y="357166"/>
            <a:ext cx="3744181" cy="59095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8596" y="571480"/>
            <a:ext cx="20002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CC66"/>
                </a:solidFill>
              </a:rPr>
              <a:t>Page of Talmud</a:t>
            </a:r>
            <a:endParaRPr lang="en-AU" sz="2800" dirty="0">
              <a:solidFill>
                <a:srgbClr val="FFCC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768" y="785794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Mishnah</a:t>
            </a:r>
            <a:endParaRPr lang="en-AU" sz="24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5357818" y="1071546"/>
            <a:ext cx="1571636" cy="214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15206" y="1714488"/>
            <a:ext cx="19287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FFFF00"/>
                </a:solidFill>
              </a:rPr>
              <a:t>Rashi’s</a:t>
            </a:r>
            <a:r>
              <a:rPr lang="en-US" sz="2400" dirty="0" smtClean="0">
                <a:solidFill>
                  <a:srgbClr val="FFFF00"/>
                </a:solidFill>
              </a:rPr>
              <a:t> Commentary</a:t>
            </a:r>
          </a:p>
          <a:p>
            <a:pPr algn="ctr"/>
            <a:r>
              <a:rPr lang="en-US" sz="2400" dirty="0" smtClean="0">
                <a:solidFill>
                  <a:srgbClr val="7030A0"/>
                </a:solidFill>
              </a:rPr>
              <a:t>(</a:t>
            </a:r>
            <a:r>
              <a:rPr lang="en-US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1040-1105</a:t>
            </a:r>
            <a:r>
              <a:rPr lang="en-US" sz="2400" dirty="0" smtClean="0">
                <a:solidFill>
                  <a:srgbClr val="7030A0"/>
                </a:solidFill>
              </a:rPr>
              <a:t>)</a:t>
            </a:r>
            <a:endParaRPr lang="en-AU" sz="2400" dirty="0">
              <a:solidFill>
                <a:srgbClr val="7030A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6215074" y="1714488"/>
            <a:ext cx="1285884" cy="214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357422" y="1500174"/>
            <a:ext cx="2143140" cy="3571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71538" y="1643050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F0"/>
                </a:solidFill>
              </a:rPr>
              <a:t>Gemara</a:t>
            </a:r>
            <a:endParaRPr lang="en-AU" sz="2400" dirty="0">
              <a:solidFill>
                <a:srgbClr val="00B0F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2214554"/>
            <a:ext cx="22860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rgbClr val="FF6600"/>
                </a:solidFill>
              </a:rPr>
              <a:t>Gemara</a:t>
            </a:r>
            <a:r>
              <a:rPr lang="en-US" sz="2000" dirty="0" smtClean="0"/>
              <a:t> comment follows </a:t>
            </a:r>
            <a:r>
              <a:rPr lang="en-US" sz="2000" dirty="0" err="1" smtClean="0">
                <a:solidFill>
                  <a:srgbClr val="FF6600"/>
                </a:solidFill>
              </a:rPr>
              <a:t>Mishnah</a:t>
            </a:r>
            <a:r>
              <a:rPr lang="en-US" sz="2000" dirty="0" smtClean="0"/>
              <a:t> passage  and the sequence is repeated in the centre column</a:t>
            </a:r>
            <a:endParaRPr lang="en-AU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28596" y="4429132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FF00"/>
                </a:solidFill>
              </a:rPr>
              <a:t>Tosafot</a:t>
            </a:r>
            <a:endParaRPr lang="en-AU" sz="2400" dirty="0">
              <a:solidFill>
                <a:srgbClr val="00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7158" y="5000636"/>
            <a:ext cx="2214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Supplementary commentaries of major rabbis from 11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– 13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centuries</a:t>
            </a:r>
            <a:endParaRPr lang="en-AU" sz="2000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857356" y="4214818"/>
            <a:ext cx="1714512" cy="50006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858016" y="5214950"/>
            <a:ext cx="2285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Additional commentaries</a:t>
            </a:r>
            <a:endParaRPr lang="en-AU" sz="2000" dirty="0"/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6143636" y="5786454"/>
            <a:ext cx="857256" cy="714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13" grpId="0"/>
      <p:bldP spid="14" grpId="0"/>
      <p:bldP spid="16" grpId="0"/>
      <p:bldP spid="17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8860" y="2285992"/>
            <a:ext cx="435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dirty="0" smtClean="0">
                <a:solidFill>
                  <a:srgbClr val="FFFF00"/>
                </a:solidFill>
                <a:latin typeface="SBL Hebrew"/>
                <a:cs typeface="SBL Hebrew"/>
                <a:sym typeface="HebraicaII"/>
              </a:rPr>
              <a:t>ס</a:t>
            </a:r>
            <a:r>
              <a:rPr lang="he-IL" sz="4800" dirty="0" smtClean="0">
                <a:solidFill>
                  <a:srgbClr val="FFFF00"/>
                </a:solidFill>
                <a:latin typeface="SBL Hebrew"/>
                <a:cs typeface="SBL Hebrew"/>
                <a:sym typeface="HebraicaII"/>
              </a:rPr>
              <a:t>וף</a:t>
            </a:r>
            <a:endParaRPr lang="en-AU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wilight">
  <a:themeElements>
    <a:clrScheme name="Twilight">
      <a:dk1>
        <a:sysClr val="windowText" lastClr="000000"/>
      </a:dk1>
      <a:lt1>
        <a:sysClr val="window" lastClr="FFFFFF"/>
      </a:lt1>
      <a:dk2>
        <a:srgbClr val="461455"/>
      </a:dk2>
      <a:lt2>
        <a:srgbClr val="FFFFD2"/>
      </a:lt2>
      <a:accent1>
        <a:srgbClr val="B94B2D"/>
      </a:accent1>
      <a:accent2>
        <a:srgbClr val="B95F91"/>
      </a:accent2>
      <a:accent3>
        <a:srgbClr val="C8AF3C"/>
      </a:accent3>
      <a:accent4>
        <a:srgbClr val="78AA64"/>
      </a:accent4>
      <a:accent5>
        <a:srgbClr val="8264AA"/>
      </a:accent5>
      <a:accent6>
        <a:srgbClr val="D29B46"/>
      </a:accent6>
      <a:hlink>
        <a:srgbClr val="0000FF"/>
      </a:hlink>
      <a:folHlink>
        <a:srgbClr val="800080"/>
      </a:folHlink>
    </a:clrScheme>
    <a:fontScheme name="Twilight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wiligh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0" t="100000" r="5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0" t="100000" r="50000" b="10000"/>
          </a:path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0000"/>
                <a:satMod val="200000"/>
              </a:schemeClr>
            </a:duotone>
          </a:blip>
          <a:tile tx="0" ty="0" sx="120000" sy="12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Twilight</Template>
  <TotalTime>469</TotalTime>
  <Words>494</Words>
  <Application>Microsoft Office PowerPoint</Application>
  <PresentationFormat>On-screen Show (4:3)</PresentationFormat>
  <Paragraphs>99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Corbel</vt:lpstr>
      <vt:lpstr>Wingdings 3</vt:lpstr>
      <vt:lpstr>SBL Hebrew</vt:lpstr>
      <vt:lpstr>HebraicaII</vt:lpstr>
      <vt:lpstr>Calibri</vt:lpstr>
      <vt:lpstr>Wingdings 2</vt:lpstr>
      <vt:lpstr>Wingdings</vt:lpstr>
      <vt:lpstr>Consolas</vt:lpstr>
      <vt:lpstr>HG丸ｺﾞｼｯｸM-PRO</vt:lpstr>
      <vt:lpstr>HGｺﾞｼｯｸM</vt:lpstr>
      <vt:lpstr>Twilight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lawoods</dc:creator>
  <cp:lastModifiedBy>s.raso</cp:lastModifiedBy>
  <cp:revision>21</cp:revision>
  <dcterms:created xsi:type="dcterms:W3CDTF">2009-03-11T21:46:53Z</dcterms:created>
  <dcterms:modified xsi:type="dcterms:W3CDTF">2011-08-25T02:13:32Z</dcterms:modified>
</cp:coreProperties>
</file>