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9"/>
  </p:notesMasterIdLst>
  <p:sldIdLst>
    <p:sldId id="256" r:id="rId5"/>
    <p:sldId id="257" r:id="rId6"/>
    <p:sldId id="330" r:id="rId7"/>
    <p:sldId id="258" r:id="rId8"/>
    <p:sldId id="259" r:id="rId9"/>
    <p:sldId id="260" r:id="rId10"/>
    <p:sldId id="262" r:id="rId11"/>
    <p:sldId id="263" r:id="rId12"/>
    <p:sldId id="265" r:id="rId13"/>
    <p:sldId id="266" r:id="rId14"/>
    <p:sldId id="267" r:id="rId15"/>
    <p:sldId id="264" r:id="rId16"/>
    <p:sldId id="261" r:id="rId17"/>
    <p:sldId id="268" r:id="rId18"/>
    <p:sldId id="269" r:id="rId19"/>
    <p:sldId id="270" r:id="rId20"/>
    <p:sldId id="271" r:id="rId21"/>
    <p:sldId id="272" r:id="rId22"/>
    <p:sldId id="273" r:id="rId23"/>
    <p:sldId id="274" r:id="rId24"/>
    <p:sldId id="275" r:id="rId25"/>
    <p:sldId id="329" r:id="rId26"/>
    <p:sldId id="277" r:id="rId27"/>
    <p:sldId id="278" r:id="rId28"/>
    <p:sldId id="279" r:id="rId29"/>
    <p:sldId id="280" r:id="rId30"/>
    <p:sldId id="281" r:id="rId31"/>
    <p:sldId id="282" r:id="rId32"/>
    <p:sldId id="290" r:id="rId33"/>
    <p:sldId id="284" r:id="rId34"/>
    <p:sldId id="283" r:id="rId35"/>
    <p:sldId id="285" r:id="rId36"/>
    <p:sldId id="286" r:id="rId37"/>
    <p:sldId id="287" r:id="rId38"/>
    <p:sldId id="288" r:id="rId39"/>
    <p:sldId id="289" r:id="rId40"/>
    <p:sldId id="291" r:id="rId41"/>
    <p:sldId id="292" r:id="rId42"/>
    <p:sldId id="293" r:id="rId43"/>
    <p:sldId id="296" r:id="rId44"/>
    <p:sldId id="297" r:id="rId45"/>
    <p:sldId id="294" r:id="rId46"/>
    <p:sldId id="295" r:id="rId47"/>
    <p:sldId id="298" r:id="rId48"/>
    <p:sldId id="300" r:id="rId49"/>
    <p:sldId id="301" r:id="rId50"/>
    <p:sldId id="299" r:id="rId51"/>
    <p:sldId id="319" r:id="rId52"/>
    <p:sldId id="320" r:id="rId53"/>
    <p:sldId id="321" r:id="rId54"/>
    <p:sldId id="322" r:id="rId55"/>
    <p:sldId id="328" r:id="rId56"/>
    <p:sldId id="323" r:id="rId57"/>
    <p:sldId id="324" r:id="rId58"/>
    <p:sldId id="325" r:id="rId59"/>
    <p:sldId id="326" r:id="rId60"/>
    <p:sldId id="327" r:id="rId61"/>
    <p:sldId id="302" r:id="rId62"/>
    <p:sldId id="303" r:id="rId63"/>
    <p:sldId id="304" r:id="rId64"/>
    <p:sldId id="305" r:id="rId65"/>
    <p:sldId id="306" r:id="rId66"/>
    <p:sldId id="307" r:id="rId67"/>
    <p:sldId id="311" r:id="rId68"/>
    <p:sldId id="313" r:id="rId69"/>
    <p:sldId id="312" r:id="rId70"/>
    <p:sldId id="308" r:id="rId71"/>
    <p:sldId id="309" r:id="rId72"/>
    <p:sldId id="310" r:id="rId73"/>
    <p:sldId id="314" r:id="rId74"/>
    <p:sldId id="315" r:id="rId75"/>
    <p:sldId id="316" r:id="rId76"/>
    <p:sldId id="317" r:id="rId77"/>
    <p:sldId id="31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94660"/>
  </p:normalViewPr>
  <p:slideViewPr>
    <p:cSldViewPr>
      <p:cViewPr>
        <p:scale>
          <a:sx n="82" d="100"/>
          <a:sy n="82" d="100"/>
        </p:scale>
        <p:origin x="-776"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notesMaster" Target="notesMasters/notesMaster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09B8E-20DA-4004-B5EC-170ECE5BC8CE}" type="datetimeFigureOut">
              <a:rPr lang="en-US" smtClean="0"/>
              <a:pPr/>
              <a:t>23/10/13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83F5D-7BD4-4CAC-AFBA-AA32C269CCF0}" type="slidenum">
              <a:rPr lang="en-AU" smtClean="0"/>
              <a:pPr/>
              <a:t>‹#›</a:t>
            </a:fld>
            <a:endParaRPr lang="en-AU"/>
          </a:p>
        </p:txBody>
      </p:sp>
    </p:spTree>
    <p:extLst>
      <p:ext uri="{BB962C8B-B14F-4D97-AF65-F5344CB8AC3E}">
        <p14:creationId xmlns:p14="http://schemas.microsoft.com/office/powerpoint/2010/main" val="24725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30417-06C6-43E4-A574-3234160982C4}" type="datetimeFigureOut">
              <a:rPr lang="en-US" smtClean="0"/>
              <a:pPr/>
              <a:t>23/10/13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0004562-B4BE-456D-A6B2-11567E402353}"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30417-06C6-43E4-A574-3234160982C4}" type="datetimeFigureOut">
              <a:rPr lang="en-US" smtClean="0"/>
              <a:pPr/>
              <a:t>23/10/13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04562-B4BE-456D-A6B2-11567E40235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001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7" name="Content Placeholder 6" descr="Pic 5.jpg"/>
          <p:cNvPicPr>
            <a:picLocks noGrp="1" noChangeAspect="1"/>
          </p:cNvPicPr>
          <p:nvPr>
            <p:ph sz="half" idx="1"/>
          </p:nvPr>
        </p:nvPicPr>
        <p:blipFill>
          <a:blip r:embed="rId2" cstate="print"/>
          <a:stretch>
            <a:fillRect/>
          </a:stretch>
        </p:blipFill>
        <p:spPr>
          <a:xfrm>
            <a:off x="642910" y="1142984"/>
            <a:ext cx="3076602" cy="2162975"/>
          </a:xfrm>
        </p:spPr>
      </p:pic>
      <p:pic>
        <p:nvPicPr>
          <p:cNvPr id="10" name="Content Placeholder 9" descr="Pic 6.jpg"/>
          <p:cNvPicPr>
            <a:picLocks noGrp="1" noChangeAspect="1"/>
          </p:cNvPicPr>
          <p:nvPr>
            <p:ph sz="half" idx="2"/>
          </p:nvPr>
        </p:nvPicPr>
        <p:blipFill>
          <a:blip r:embed="rId3" cstate="print"/>
          <a:stretch>
            <a:fillRect/>
          </a:stretch>
        </p:blipFill>
        <p:spPr>
          <a:xfrm>
            <a:off x="4929190" y="1142984"/>
            <a:ext cx="3214710" cy="2143140"/>
          </a:xfrm>
        </p:spPr>
      </p:pic>
      <p:sp>
        <p:nvSpPr>
          <p:cNvPr id="9" name="TextBox 8"/>
          <p:cNvSpPr txBox="1"/>
          <p:nvPr/>
        </p:nvSpPr>
        <p:spPr>
          <a:xfrm>
            <a:off x="214282" y="3357562"/>
            <a:ext cx="4000528" cy="3416320"/>
          </a:xfrm>
          <a:prstGeom prst="rect">
            <a:avLst/>
          </a:prstGeom>
          <a:solidFill>
            <a:schemeClr val="accent3">
              <a:lumMod val="20000"/>
              <a:lumOff val="80000"/>
            </a:schemeClr>
          </a:solidFill>
        </p:spPr>
        <p:txBody>
          <a:bodyPr wrap="square" rtlCol="0">
            <a:spAutoFit/>
          </a:bodyPr>
          <a:lstStyle/>
          <a:p>
            <a:pPr algn="ctr"/>
            <a:r>
              <a:rPr lang="en-US" dirty="0" smtClean="0">
                <a:latin typeface="Arial" pitchFamily="34" charset="0"/>
                <a:cs typeface="Arial" pitchFamily="34" charset="0"/>
              </a:rPr>
              <a:t>Aboriginal Spirituality</a:t>
            </a:r>
          </a:p>
          <a:p>
            <a:pPr algn="ctr"/>
            <a:r>
              <a:rPr lang="en-US" dirty="0" smtClean="0">
                <a:latin typeface="Arial" pitchFamily="34" charset="0"/>
                <a:cs typeface="Arial" pitchFamily="34" charset="0"/>
              </a:rPr>
              <a:t>Dreaming</a:t>
            </a:r>
          </a:p>
          <a:p>
            <a:pPr algn="ctr"/>
            <a:r>
              <a:rPr lang="en-US" dirty="0" smtClean="0">
                <a:latin typeface="Arial" pitchFamily="34" charset="0"/>
                <a:cs typeface="Arial" pitchFamily="34" charset="0"/>
              </a:rPr>
              <a:t>Land</a:t>
            </a:r>
          </a:p>
          <a:p>
            <a:pPr algn="ctr"/>
            <a:r>
              <a:rPr lang="en-US" dirty="0" smtClean="0">
                <a:latin typeface="Arial" pitchFamily="34" charset="0"/>
                <a:cs typeface="Arial" pitchFamily="34" charset="0"/>
              </a:rPr>
              <a:t>Ceremonies</a:t>
            </a:r>
          </a:p>
          <a:p>
            <a:pPr algn="ctr"/>
            <a:r>
              <a:rPr lang="en-US" dirty="0" smtClean="0">
                <a:latin typeface="Arial" pitchFamily="34" charset="0"/>
                <a:cs typeface="Arial" pitchFamily="34" charset="0"/>
              </a:rPr>
              <a:t>Kinship</a:t>
            </a:r>
          </a:p>
          <a:p>
            <a:pPr algn="ctr"/>
            <a:r>
              <a:rPr lang="en-US" dirty="0" smtClean="0">
                <a:latin typeface="Arial" pitchFamily="34" charset="0"/>
                <a:cs typeface="Arial" pitchFamily="34" charset="0"/>
              </a:rPr>
              <a:t>Dispossession</a:t>
            </a:r>
          </a:p>
          <a:p>
            <a:pPr algn="ctr"/>
            <a:r>
              <a:rPr lang="en-US" dirty="0" smtClean="0">
                <a:latin typeface="Arial" pitchFamily="34" charset="0"/>
                <a:cs typeface="Arial" pitchFamily="34" charset="0"/>
              </a:rPr>
              <a:t>Colonization/missionisation</a:t>
            </a:r>
          </a:p>
          <a:p>
            <a:pPr algn="ctr"/>
            <a:r>
              <a:rPr lang="en-US" dirty="0" smtClean="0">
                <a:latin typeface="Arial" pitchFamily="34" charset="0"/>
                <a:cs typeface="Arial" pitchFamily="34" charset="0"/>
              </a:rPr>
              <a:t>Separation</a:t>
            </a:r>
          </a:p>
          <a:p>
            <a:pPr algn="ctr"/>
            <a:r>
              <a:rPr lang="en-US" dirty="0" smtClean="0">
                <a:latin typeface="Arial" pitchFamily="34" charset="0"/>
                <a:cs typeface="Arial" pitchFamily="34" charset="0"/>
              </a:rPr>
              <a:t>Assimilation/Integration/Self –determination</a:t>
            </a:r>
          </a:p>
          <a:p>
            <a:pPr algn="ctr"/>
            <a:r>
              <a:rPr lang="en-US" dirty="0" smtClean="0">
                <a:latin typeface="Arial" pitchFamily="34" charset="0"/>
                <a:cs typeface="Arial" pitchFamily="34" charset="0"/>
              </a:rPr>
              <a:t>Land Rights – Native Title, Wik</a:t>
            </a:r>
          </a:p>
          <a:p>
            <a:pPr algn="ctr"/>
            <a:r>
              <a:rPr lang="en-US" dirty="0" smtClean="0">
                <a:latin typeface="Arial" pitchFamily="34" charset="0"/>
                <a:cs typeface="Arial" pitchFamily="34" charset="0"/>
              </a:rPr>
              <a:t>Reconciliation</a:t>
            </a:r>
          </a:p>
        </p:txBody>
      </p:sp>
      <p:sp>
        <p:nvSpPr>
          <p:cNvPr id="11" name="TextBox 10"/>
          <p:cNvSpPr txBox="1"/>
          <p:nvPr/>
        </p:nvSpPr>
        <p:spPr>
          <a:xfrm>
            <a:off x="4500562" y="3357562"/>
            <a:ext cx="4429156" cy="3139321"/>
          </a:xfrm>
          <a:prstGeom prst="rect">
            <a:avLst/>
          </a:prstGeom>
          <a:solidFill>
            <a:schemeClr val="accent5">
              <a:lumMod val="40000"/>
              <a:lumOff val="60000"/>
            </a:schemeClr>
          </a:solidFill>
        </p:spPr>
        <p:txBody>
          <a:bodyPr wrap="square" rtlCol="0">
            <a:spAutoFit/>
          </a:bodyPr>
          <a:lstStyle/>
          <a:p>
            <a:pPr algn="ctr"/>
            <a:r>
              <a:rPr lang="en-US" dirty="0" smtClean="0">
                <a:latin typeface="Arial" pitchFamily="34" charset="0"/>
                <a:cs typeface="Arial" pitchFamily="34" charset="0"/>
              </a:rPr>
              <a:t>Religious relationship with migration</a:t>
            </a:r>
          </a:p>
          <a:p>
            <a:pPr algn="ctr"/>
            <a:r>
              <a:rPr lang="en-US" dirty="0" smtClean="0">
                <a:latin typeface="Arial" pitchFamily="34" charset="0"/>
                <a:cs typeface="Arial" pitchFamily="34" charset="0"/>
              </a:rPr>
              <a:t>Migration Waves</a:t>
            </a:r>
          </a:p>
          <a:p>
            <a:pPr algn="ctr"/>
            <a:r>
              <a:rPr lang="en-US" dirty="0" smtClean="0">
                <a:latin typeface="Arial" pitchFamily="34" charset="0"/>
                <a:cs typeface="Arial" pitchFamily="34" charset="0"/>
              </a:rPr>
              <a:t>Religious Affiliation immediate post WWII</a:t>
            </a:r>
          </a:p>
          <a:p>
            <a:pPr algn="ctr"/>
            <a:r>
              <a:rPr lang="en-US" dirty="0" smtClean="0">
                <a:latin typeface="Arial" pitchFamily="34" charset="0"/>
                <a:cs typeface="Arial" pitchFamily="34" charset="0"/>
              </a:rPr>
              <a:t>Religious Diversity</a:t>
            </a:r>
          </a:p>
          <a:p>
            <a:pPr algn="ctr"/>
            <a:r>
              <a:rPr lang="en-US" dirty="0" smtClean="0">
                <a:latin typeface="Arial" pitchFamily="34" charset="0"/>
                <a:cs typeface="Arial" pitchFamily="34" charset="0"/>
              </a:rPr>
              <a:t>Secularization and it’s effects</a:t>
            </a:r>
          </a:p>
          <a:p>
            <a:pPr algn="ctr"/>
            <a:r>
              <a:rPr lang="en-US" dirty="0" smtClean="0">
                <a:latin typeface="Arial" pitchFamily="34" charset="0"/>
                <a:cs typeface="Arial" pitchFamily="34" charset="0"/>
              </a:rPr>
              <a:t>Rise of New Age Religions</a:t>
            </a:r>
          </a:p>
          <a:p>
            <a:pPr algn="ctr"/>
            <a:r>
              <a:rPr lang="en-US" dirty="0" smtClean="0">
                <a:latin typeface="Arial" pitchFamily="34" charset="0"/>
                <a:cs typeface="Arial" pitchFamily="34" charset="0"/>
              </a:rPr>
              <a:t>Denominational Switching</a:t>
            </a:r>
          </a:p>
          <a:p>
            <a:pPr algn="ctr"/>
            <a:r>
              <a:rPr lang="en-US" dirty="0" smtClean="0">
                <a:latin typeface="Arial" pitchFamily="34" charset="0"/>
                <a:cs typeface="Arial" pitchFamily="34" charset="0"/>
              </a:rPr>
              <a:t>Ecumenism and Inter-Faith Relationships</a:t>
            </a:r>
          </a:p>
          <a:p>
            <a:pPr algn="ctr"/>
            <a:r>
              <a:rPr lang="en-US" dirty="0" smtClean="0">
                <a:latin typeface="Arial" pitchFamily="34" charset="0"/>
                <a:cs typeface="Arial" pitchFamily="34" charset="0"/>
              </a:rPr>
              <a:t>Christianity/Aboriginal Spirituality</a:t>
            </a:r>
          </a:p>
          <a:p>
            <a:pPr algn="ctr"/>
            <a:endParaRPr lang="en-US" dirty="0" smtClean="0"/>
          </a:p>
          <a:p>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8 Body Painted - Initiation.jpg"/>
          <p:cNvPicPr>
            <a:picLocks noGrp="1" noChangeAspect="1"/>
          </p:cNvPicPr>
          <p:nvPr>
            <p:ph idx="1"/>
          </p:nvPr>
        </p:nvPicPr>
        <p:blipFill>
          <a:blip r:embed="rId2" cstate="print"/>
          <a:stretch>
            <a:fillRect/>
          </a:stretch>
        </p:blipFill>
        <p:spPr>
          <a:xfrm>
            <a:off x="928662" y="1434290"/>
            <a:ext cx="7072362" cy="4714907"/>
          </a:xfrm>
        </p:spPr>
      </p:pic>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929354"/>
          </a:xfrm>
          <a:solidFill>
            <a:schemeClr val="accent6">
              <a:lumMod val="20000"/>
              <a:lumOff val="80000"/>
            </a:schemeClr>
          </a:solidFill>
        </p:spPr>
        <p:txBody>
          <a:bodyPr>
            <a:normAutofit fontScale="92500" lnSpcReduction="10000"/>
          </a:bodyPr>
          <a:lstStyle/>
          <a:p>
            <a:pPr>
              <a:buNone/>
            </a:pPr>
            <a:r>
              <a:rPr lang="en-US" sz="3000" b="1" u="sng" dirty="0" smtClean="0">
                <a:latin typeface="Arial" pitchFamily="34" charset="0"/>
                <a:cs typeface="Arial" pitchFamily="34" charset="0"/>
              </a:rPr>
              <a:t>Female Initiation</a:t>
            </a:r>
          </a:p>
          <a:p>
            <a:pPr>
              <a:buNone/>
            </a:pPr>
            <a:endParaRPr lang="en-US" sz="3000" b="1" u="sng" dirty="0" smtClean="0">
              <a:latin typeface="Arial" pitchFamily="34" charset="0"/>
              <a:cs typeface="Arial" pitchFamily="34" charset="0"/>
            </a:endParaRPr>
          </a:p>
          <a:p>
            <a:r>
              <a:rPr lang="en-US" sz="3000" dirty="0" smtClean="0">
                <a:latin typeface="Arial" pitchFamily="34" charset="0"/>
                <a:cs typeface="Arial" pitchFamily="34" charset="0"/>
              </a:rPr>
              <a:t>Varies according to tribal groups</a:t>
            </a:r>
          </a:p>
          <a:p>
            <a:r>
              <a:rPr lang="en-US" sz="3000" dirty="0" smtClean="0">
                <a:latin typeface="Arial" pitchFamily="34" charset="0"/>
                <a:cs typeface="Arial" pitchFamily="34" charset="0"/>
              </a:rPr>
              <a:t>Not as vigorous as males.</a:t>
            </a:r>
          </a:p>
          <a:p>
            <a:r>
              <a:rPr lang="en-US" sz="3000" dirty="0" smtClean="0">
                <a:latin typeface="Arial" pitchFamily="34" charset="0"/>
                <a:cs typeface="Arial" pitchFamily="34" charset="0"/>
              </a:rPr>
              <a:t>Only a small group of females relatives are associated with the initiation.</a:t>
            </a:r>
          </a:p>
          <a:p>
            <a:r>
              <a:rPr lang="en-US" sz="3000" dirty="0" smtClean="0">
                <a:latin typeface="Arial" pitchFamily="34" charset="0"/>
                <a:cs typeface="Arial" pitchFamily="34" charset="0"/>
              </a:rPr>
              <a:t>Taken from the community at puberty.</a:t>
            </a:r>
          </a:p>
          <a:p>
            <a:r>
              <a:rPr lang="en-US" sz="3000" dirty="0" smtClean="0">
                <a:latin typeface="Arial" pitchFamily="34" charset="0"/>
                <a:cs typeface="Arial" pitchFamily="34" charset="0"/>
              </a:rPr>
              <a:t>Taught about kinship, taboos and legitimate associations.</a:t>
            </a:r>
          </a:p>
          <a:p>
            <a:r>
              <a:rPr lang="en-US" sz="3000" dirty="0" smtClean="0">
                <a:latin typeface="Arial" pitchFamily="34" charset="0"/>
                <a:cs typeface="Arial" pitchFamily="34" charset="0"/>
              </a:rPr>
              <a:t>Initiation usually follows menstruation where the initiate is ritually bathed, ochre painted and led back to the community.</a:t>
            </a:r>
          </a:p>
          <a:p>
            <a:r>
              <a:rPr lang="en-US" sz="3000" dirty="0" smtClean="0">
                <a:latin typeface="Arial" pitchFamily="34" charset="0"/>
                <a:cs typeface="Arial" pitchFamily="34" charset="0"/>
              </a:rPr>
              <a:t>Only at marriage is adulthood recognised.</a:t>
            </a:r>
          </a:p>
          <a:p>
            <a:endParaRPr lang="en-US" sz="30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7" name="Content Placeholder 6" descr="Pic 12 female iniation.jpg"/>
          <p:cNvPicPr>
            <a:picLocks noGrp="1" noChangeAspect="1"/>
          </p:cNvPicPr>
          <p:nvPr>
            <p:ph idx="1"/>
          </p:nvPr>
        </p:nvPicPr>
        <p:blipFill>
          <a:blip r:embed="rId2" cstate="print"/>
          <a:stretch>
            <a:fillRect/>
          </a:stretch>
        </p:blipFill>
        <p:spPr>
          <a:xfrm>
            <a:off x="857224" y="1776309"/>
            <a:ext cx="7215238" cy="4438773"/>
          </a:xfrm>
        </p:spPr>
      </p:pic>
      <p:sp>
        <p:nvSpPr>
          <p:cNvPr id="8" name="TextBox 7"/>
          <p:cNvSpPr txBox="1"/>
          <p:nvPr/>
        </p:nvSpPr>
        <p:spPr>
          <a:xfrm>
            <a:off x="4857752" y="2143116"/>
            <a:ext cx="3071834" cy="369332"/>
          </a:xfrm>
          <a:prstGeom prst="rect">
            <a:avLst/>
          </a:prstGeom>
          <a:noFill/>
        </p:spPr>
        <p:txBody>
          <a:bodyPr wrap="square" rtlCol="0">
            <a:spAutoFit/>
          </a:bodyPr>
          <a:lstStyle/>
          <a:p>
            <a:r>
              <a:rPr lang="en-US" dirty="0" smtClean="0">
                <a:solidFill>
                  <a:schemeClr val="bg1"/>
                </a:solidFill>
              </a:rPr>
              <a:t>Female Aboriginal Initiation</a:t>
            </a:r>
            <a:endParaRPr lang="en-AU"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4" name="Picture 3" descr="Funeral pic 1.jpg"/>
          <p:cNvPicPr>
            <a:picLocks noChangeAspect="1"/>
          </p:cNvPicPr>
          <p:nvPr/>
        </p:nvPicPr>
        <p:blipFill>
          <a:blip r:embed="rId2" cstate="print"/>
          <a:stretch>
            <a:fillRect/>
          </a:stretch>
        </p:blipFill>
        <p:spPr>
          <a:xfrm>
            <a:off x="318949" y="1125237"/>
            <a:ext cx="8385396" cy="5328099"/>
          </a:xfrm>
          <a:prstGeom prst="rect">
            <a:avLst/>
          </a:prstGeom>
        </p:spPr>
      </p:pic>
      <p:sp>
        <p:nvSpPr>
          <p:cNvPr id="5" name="TextBox 4"/>
          <p:cNvSpPr txBox="1"/>
          <p:nvPr/>
        </p:nvSpPr>
        <p:spPr>
          <a:xfrm>
            <a:off x="4932040" y="1340768"/>
            <a:ext cx="3672408" cy="369332"/>
          </a:xfrm>
          <a:prstGeom prst="rect">
            <a:avLst/>
          </a:prstGeom>
          <a:noFill/>
        </p:spPr>
        <p:txBody>
          <a:bodyPr wrap="square" rtlCol="0">
            <a:spAutoFit/>
          </a:bodyPr>
          <a:lstStyle/>
          <a:p>
            <a:r>
              <a:rPr lang="en-US" dirty="0" smtClean="0"/>
              <a:t>Aboriginal funeral ceremony</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a:solidFill>
            <a:schemeClr val="accent6">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Funeral Ceremonies</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The spirit of the dead is returned to the “Dreaming places” from which they come – it is a transition.</a:t>
            </a:r>
          </a:p>
          <a:p>
            <a:r>
              <a:rPr lang="en-US" dirty="0" smtClean="0">
                <a:latin typeface="Arial" pitchFamily="34" charset="0"/>
                <a:cs typeface="Arial" pitchFamily="34" charset="0"/>
              </a:rPr>
              <a:t>Dead are treated with great respect; names are not spoken, personal possessions are destroyed and in some cases the whole tribe moves camp.</a:t>
            </a:r>
          </a:p>
          <a:p>
            <a:r>
              <a:rPr lang="en-US" dirty="0" smtClean="0">
                <a:latin typeface="Arial" pitchFamily="34" charset="0"/>
                <a:cs typeface="Arial" pitchFamily="34" charset="0"/>
              </a:rPr>
              <a:t>The dead are buried and returned to their “own country”…note the rituals that are performed and the places where aboriginals remains returned from European museums have been buried in recent times.</a:t>
            </a:r>
          </a:p>
          <a:p>
            <a:r>
              <a:rPr lang="en-US" dirty="0" smtClean="0">
                <a:latin typeface="Arial" pitchFamily="34" charset="0"/>
                <a:cs typeface="Arial" pitchFamily="34" charset="0"/>
              </a:rPr>
              <a:t>Like many rituals, funeral ceremonies vary widely according to tribal traditions.</a:t>
            </a:r>
          </a:p>
          <a:p>
            <a:endParaRPr lang="en-US" dirty="0" smtClean="0"/>
          </a:p>
          <a:p>
            <a:pPr>
              <a:buNone/>
            </a:pPr>
            <a:endParaRPr lang="en-AU" dirty="0"/>
          </a:p>
        </p:txBody>
      </p:sp>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Funeral Ceremonies</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Variations could include cremation, placing the dead on platforms, in trees, rock-shelters, hollow logs, or specially built humpies/houses.</a:t>
            </a:r>
          </a:p>
          <a:p>
            <a:r>
              <a:rPr lang="en-US" dirty="0" smtClean="0">
                <a:latin typeface="Arial" pitchFamily="34" charset="0"/>
                <a:cs typeface="Arial" pitchFamily="34" charset="0"/>
              </a:rPr>
              <a:t>It is important that they are buried in the land of their ancestors…and in the ceremony the tribe will ensure that through song and dance their spirits will return to the land of their forebears.</a:t>
            </a:r>
          </a:p>
          <a:p>
            <a:r>
              <a:rPr lang="en-US" dirty="0" smtClean="0">
                <a:latin typeface="Arial" pitchFamily="34" charset="0"/>
                <a:cs typeface="Arial" pitchFamily="34" charset="0"/>
              </a:rPr>
              <a:t>Sometimes the dead are buried in a sitting position, facing the sun.</a:t>
            </a:r>
          </a:p>
          <a:p>
            <a:r>
              <a:rPr lang="en-US" dirty="0" smtClean="0">
                <a:latin typeface="Arial" pitchFamily="34" charset="0"/>
                <a:cs typeface="Arial" pitchFamily="34" charset="0"/>
              </a:rPr>
              <a:t>Mourning or “sorry business” varies from weeks/months/years.</a:t>
            </a:r>
          </a:p>
          <a:p>
            <a:endParaRPr lang="en-AU" u="sng" dirty="0"/>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5445224"/>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Kinship</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A complex network of social relationships which connects members of the clan/nation where each member knows their kin and social position in society.</a:t>
            </a:r>
          </a:p>
          <a:p>
            <a:r>
              <a:rPr lang="en-US" dirty="0" smtClean="0">
                <a:latin typeface="Arial" pitchFamily="34" charset="0"/>
                <a:cs typeface="Arial" pitchFamily="34" charset="0"/>
              </a:rPr>
              <a:t>It is extended to all living beings, thereby connecting all to the Dreaming.</a:t>
            </a:r>
          </a:p>
          <a:p>
            <a:r>
              <a:rPr lang="en-US" dirty="0" smtClean="0">
                <a:latin typeface="Arial" pitchFamily="34" charset="0"/>
                <a:cs typeface="Arial" pitchFamily="34" charset="0"/>
              </a:rPr>
              <a:t>It defines the member’s position, roles and responsibilities within the group and provides a mind map of the extended family and relations.</a:t>
            </a:r>
          </a:p>
          <a:p>
            <a:r>
              <a:rPr lang="en-US" dirty="0" smtClean="0">
                <a:latin typeface="Arial" pitchFamily="34" charset="0"/>
                <a:cs typeface="Arial" pitchFamily="34" charset="0"/>
              </a:rPr>
              <a:t>It sets out the moiety (based on skin colour) and determines who can and cannot be chosen as a marital partner. </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a:solidFill>
            <a:schemeClr val="accent6">
              <a:lumMod val="20000"/>
              <a:lumOff val="80000"/>
            </a:schemeClr>
          </a:solidFill>
        </p:spPr>
        <p:txBody>
          <a:bodyPr>
            <a:normAutofit fontScale="92500" lnSpcReduction="10000"/>
          </a:bodyPr>
          <a:lstStyle/>
          <a:p>
            <a:pPr>
              <a:buNone/>
            </a:pPr>
            <a:r>
              <a:rPr lang="en-US" b="1" u="sng" dirty="0" smtClean="0">
                <a:latin typeface="Arial" pitchFamily="34" charset="0"/>
                <a:cs typeface="Arial" pitchFamily="34" charset="0"/>
              </a:rPr>
              <a:t>Kinship</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It connects all members of the language group (nation) together and is a means of educating the young, giving them values and responsibilities. In essence governs their social behaviour.</a:t>
            </a:r>
          </a:p>
          <a:p>
            <a:r>
              <a:rPr lang="en-US" dirty="0" smtClean="0">
                <a:latin typeface="Arial" pitchFamily="34" charset="0"/>
                <a:cs typeface="Arial" pitchFamily="34" charset="0"/>
              </a:rPr>
              <a:t>Not uncommon for a member of the group to have a number of fathers, mothers, brothers etc. </a:t>
            </a:r>
          </a:p>
          <a:p>
            <a:r>
              <a:rPr lang="en-US" dirty="0" smtClean="0">
                <a:latin typeface="Arial" pitchFamily="34" charset="0"/>
                <a:cs typeface="Arial" pitchFamily="34" charset="0"/>
              </a:rPr>
              <a:t>It gives them a sense of “belonging” to the group through a totemic sophisticated network of relationships.</a:t>
            </a:r>
          </a:p>
          <a:p>
            <a:r>
              <a:rPr lang="en-US" dirty="0" smtClean="0">
                <a:latin typeface="Arial" pitchFamily="34" charset="0"/>
                <a:cs typeface="Arial" pitchFamily="34" charset="0"/>
              </a:rPr>
              <a:t>Binds the groups together.</a:t>
            </a:r>
          </a:p>
          <a:p>
            <a:endParaRPr lang="en-AU" dirty="0"/>
          </a:p>
        </p:txBody>
      </p:sp>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8" name="Content Placeholder 7" descr="Pic 9 Dispossession.jpg"/>
          <p:cNvPicPr>
            <a:picLocks noGrp="1" noChangeAspect="1"/>
          </p:cNvPicPr>
          <p:nvPr>
            <p:ph idx="1"/>
          </p:nvPr>
        </p:nvPicPr>
        <p:blipFill>
          <a:blip r:embed="rId2" cstate="print"/>
          <a:stretch>
            <a:fillRect/>
          </a:stretch>
        </p:blipFill>
        <p:spPr>
          <a:xfrm>
            <a:off x="899592" y="1052736"/>
            <a:ext cx="7272808" cy="5421546"/>
          </a:xfrm>
        </p:spPr>
      </p:pic>
      <p:sp>
        <p:nvSpPr>
          <p:cNvPr id="10" name="TextBox 9"/>
          <p:cNvSpPr txBox="1"/>
          <p:nvPr/>
        </p:nvSpPr>
        <p:spPr>
          <a:xfrm>
            <a:off x="4499992" y="5805264"/>
            <a:ext cx="3600400" cy="646331"/>
          </a:xfrm>
          <a:prstGeom prst="rect">
            <a:avLst/>
          </a:prstGeom>
          <a:noFill/>
        </p:spPr>
        <p:txBody>
          <a:bodyPr wrap="square" rtlCol="0">
            <a:spAutoFit/>
          </a:bodyPr>
          <a:lstStyle/>
          <a:p>
            <a:pPr algn="ctr"/>
            <a:r>
              <a:rPr lang="en-US" dirty="0" smtClean="0"/>
              <a:t>Aboriginals chained and removed from their lands in WA</a:t>
            </a:r>
            <a:endParaRPr lang="en-AU" dirty="0"/>
          </a:p>
        </p:txBody>
      </p:sp>
      <p:sp>
        <p:nvSpPr>
          <p:cNvPr id="11" name="TextBox 10"/>
          <p:cNvSpPr txBox="1"/>
          <p:nvPr/>
        </p:nvSpPr>
        <p:spPr>
          <a:xfrm>
            <a:off x="2555776" y="1196752"/>
            <a:ext cx="3456384" cy="584775"/>
          </a:xfrm>
          <a:prstGeom prst="rect">
            <a:avLst/>
          </a:prstGeom>
          <a:noFill/>
        </p:spPr>
        <p:txBody>
          <a:bodyPr wrap="square" rtlCol="0">
            <a:spAutoFit/>
          </a:bodyPr>
          <a:lstStyle/>
          <a:p>
            <a:pPr algn="ctr"/>
            <a:r>
              <a:rPr lang="en-US" sz="3200" b="1" dirty="0" smtClean="0"/>
              <a:t>DISPOSSESSION</a:t>
            </a:r>
            <a:endParaRPr lang="en-AU" sz="32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572140"/>
          </a:xfrm>
        </p:spPr>
        <p:txBody>
          <a:bodyPr>
            <a:normAutofit/>
          </a:bodyPr>
          <a:lstStyle/>
          <a:p>
            <a:pPr lvl="1">
              <a:buNone/>
            </a:pPr>
            <a:r>
              <a:rPr lang="en-US" sz="3000" b="1" u="sng" dirty="0" smtClean="0">
                <a:latin typeface="Arial" pitchFamily="34" charset="0"/>
                <a:cs typeface="Arial" pitchFamily="34" charset="0"/>
              </a:rPr>
              <a:t>Dispossession</a:t>
            </a:r>
            <a:r>
              <a:rPr lang="en-US" sz="3000" u="sng" dirty="0" smtClean="0">
                <a:latin typeface="Arial" pitchFamily="34" charset="0"/>
                <a:cs typeface="Arial" pitchFamily="34" charset="0"/>
              </a:rPr>
              <a:t> </a:t>
            </a:r>
            <a:r>
              <a:rPr lang="en-US" sz="3000" dirty="0" smtClean="0">
                <a:latin typeface="Arial" pitchFamily="34" charset="0"/>
                <a:cs typeface="Arial" pitchFamily="34" charset="0"/>
              </a:rPr>
              <a:t> - usually understood only in terms of land and loss of territories</a:t>
            </a:r>
            <a:r>
              <a:rPr lang="en-US" sz="3000" dirty="0" smtClean="0"/>
              <a:t>.</a:t>
            </a:r>
            <a:endParaRPr lang="en-AU" sz="3000" u="sng" dirty="0"/>
          </a:p>
        </p:txBody>
      </p:sp>
      <p:sp>
        <p:nvSpPr>
          <p:cNvPr id="4" name="Title 3"/>
          <p:cNvSpPr>
            <a:spLocks noGrp="1"/>
          </p:cNvSpPr>
          <p:nvPr>
            <p:ph type="title"/>
          </p:nvPr>
        </p:nvSpPr>
        <p:spPr>
          <a:xfrm>
            <a:off x="0" y="274638"/>
            <a:ext cx="9144000" cy="634082"/>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5" name="Picture 4" descr="Pic 10 Dispossession.jpg"/>
          <p:cNvPicPr>
            <a:picLocks noChangeAspect="1"/>
          </p:cNvPicPr>
          <p:nvPr/>
        </p:nvPicPr>
        <p:blipFill>
          <a:blip r:embed="rId2" cstate="print"/>
          <a:stretch>
            <a:fillRect/>
          </a:stretch>
        </p:blipFill>
        <p:spPr>
          <a:xfrm>
            <a:off x="251520" y="2924944"/>
            <a:ext cx="4762500" cy="3609975"/>
          </a:xfrm>
          <a:prstGeom prst="rect">
            <a:avLst/>
          </a:prstGeom>
        </p:spPr>
      </p:pic>
      <p:sp>
        <p:nvSpPr>
          <p:cNvPr id="6" name="TextBox 5"/>
          <p:cNvSpPr txBox="1"/>
          <p:nvPr/>
        </p:nvSpPr>
        <p:spPr>
          <a:xfrm>
            <a:off x="5580112" y="3356992"/>
            <a:ext cx="3168352" cy="2554545"/>
          </a:xfrm>
          <a:prstGeom prst="rect">
            <a:avLst/>
          </a:prstGeom>
          <a:noFill/>
        </p:spPr>
        <p:txBody>
          <a:bodyPr wrap="square" rtlCol="0">
            <a:spAutoFit/>
          </a:bodyPr>
          <a:lstStyle/>
          <a:p>
            <a:r>
              <a:rPr lang="en-US" sz="4000" dirty="0" smtClean="0">
                <a:latin typeface="Arial" pitchFamily="34" charset="0"/>
                <a:cs typeface="Arial" pitchFamily="34" charset="0"/>
              </a:rPr>
              <a:t>But what does this image suggest?</a:t>
            </a:r>
            <a:endParaRPr lang="en-AU" sz="4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4)">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a:solidFill>
            <a:schemeClr val="accent6">
              <a:lumMod val="40000"/>
              <a:lumOff val="60000"/>
            </a:schemeClr>
          </a:solidFill>
        </p:spPr>
        <p:txBody>
          <a:bodyPr>
            <a:normAutofit lnSpcReduction="10000"/>
          </a:bodyPr>
          <a:lstStyle/>
          <a:p>
            <a:pPr>
              <a:buNone/>
            </a:pPr>
            <a:r>
              <a:rPr lang="en-US" b="1" u="sng" dirty="0" smtClean="0">
                <a:latin typeface="Arial" pitchFamily="34" charset="0"/>
                <a:cs typeface="Arial" pitchFamily="34" charset="0"/>
              </a:rPr>
              <a:t>Dreaming</a:t>
            </a:r>
            <a:r>
              <a:rPr lang="en-US" b="1" dirty="0" smtClean="0">
                <a:latin typeface="Arial" pitchFamily="34" charset="0"/>
                <a:cs typeface="Arial" pitchFamily="34" charset="0"/>
              </a:rPr>
              <a:t> </a:t>
            </a:r>
          </a:p>
          <a:p>
            <a:pPr>
              <a:buNone/>
            </a:pPr>
            <a:endParaRPr lang="en-US" b="1" dirty="0" smtClean="0">
              <a:latin typeface="Arial" pitchFamily="34" charset="0"/>
              <a:cs typeface="Arial" pitchFamily="34" charset="0"/>
            </a:endParaRPr>
          </a:p>
          <a:p>
            <a:r>
              <a:rPr lang="en-US" dirty="0" smtClean="0">
                <a:latin typeface="Arial" pitchFamily="34" charset="0"/>
                <a:cs typeface="Arial" pitchFamily="34" charset="0"/>
              </a:rPr>
              <a:t> the Aboriginal belief system which encompasses a holistic approach to their spiritual and social worlds.</a:t>
            </a:r>
          </a:p>
          <a:p>
            <a:r>
              <a:rPr lang="en-US" dirty="0" smtClean="0">
                <a:latin typeface="Arial" pitchFamily="34" charset="0"/>
                <a:cs typeface="Arial" pitchFamily="34" charset="0"/>
              </a:rPr>
              <a:t>an interconnectedness of the belief system.</a:t>
            </a:r>
          </a:p>
          <a:p>
            <a:r>
              <a:rPr lang="en-US" dirty="0" smtClean="0">
                <a:latin typeface="Arial" pitchFamily="34" charset="0"/>
                <a:cs typeface="Arial" pitchFamily="34" charset="0"/>
              </a:rPr>
              <a:t>land is central to this belief system.</a:t>
            </a:r>
          </a:p>
          <a:p>
            <a:r>
              <a:rPr lang="en-US" dirty="0" smtClean="0">
                <a:latin typeface="Arial" pitchFamily="34" charset="0"/>
                <a:cs typeface="Arial" pitchFamily="34" charset="0"/>
              </a:rPr>
              <a:t>is a “way of life”, a sense of being.</a:t>
            </a:r>
          </a:p>
          <a:p>
            <a:r>
              <a:rPr lang="en-US" dirty="0" smtClean="0">
                <a:latin typeface="Arial" pitchFamily="34" charset="0"/>
                <a:cs typeface="Arial" pitchFamily="34" charset="0"/>
              </a:rPr>
              <a:t> from the “way of life” comes the various practices and rituals.</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706090"/>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5976664"/>
          </a:xfrm>
          <a:solidFill>
            <a:schemeClr val="accent6">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Dispossession</a:t>
            </a:r>
          </a:p>
          <a:p>
            <a:pPr>
              <a:buNone/>
            </a:pPr>
            <a:endParaRPr lang="en-US" b="1" u="sng" dirty="0" smtClean="0">
              <a:latin typeface="Arial" pitchFamily="34" charset="0"/>
              <a:cs typeface="Arial" pitchFamily="34" charset="0"/>
            </a:endParaRPr>
          </a:p>
          <a:p>
            <a:pPr>
              <a:buNone/>
            </a:pPr>
            <a:r>
              <a:rPr lang="en-US" dirty="0" smtClean="0">
                <a:latin typeface="Arial" pitchFamily="34" charset="0"/>
                <a:cs typeface="Arial" pitchFamily="34" charset="0"/>
              </a:rPr>
              <a:t>Gain “</a:t>
            </a:r>
            <a:r>
              <a:rPr lang="en-US" i="1" dirty="0" smtClean="0">
                <a:latin typeface="Arial" pitchFamily="34" charset="0"/>
                <a:cs typeface="Arial" pitchFamily="34" charset="0"/>
              </a:rPr>
              <a:t>the consent of the natives”</a:t>
            </a:r>
            <a:r>
              <a:rPr lang="en-US" dirty="0" smtClean="0">
                <a:latin typeface="Arial" pitchFamily="34" charset="0"/>
                <a:cs typeface="Arial" pitchFamily="34" charset="0"/>
              </a:rPr>
              <a:t> was the instruction given to Captain Cook before he took possession of the land on behalf of Great Britain – </a:t>
            </a:r>
            <a:r>
              <a:rPr lang="en-US" dirty="0" smtClean="0">
                <a:solidFill>
                  <a:srgbClr val="0070C0"/>
                </a:solidFill>
                <a:latin typeface="Arial" pitchFamily="34" charset="0"/>
                <a:cs typeface="Arial" pitchFamily="34" charset="0"/>
              </a:rPr>
              <a:t>assumption here is that there would be negotiations between the existing landowners and the colonizers.</a:t>
            </a:r>
          </a:p>
          <a:p>
            <a:r>
              <a:rPr lang="en-US" dirty="0" smtClean="0">
                <a:latin typeface="Arial" pitchFamily="34" charset="0"/>
                <a:cs typeface="Arial" pitchFamily="34" charset="0"/>
              </a:rPr>
              <a:t>Capt Cook made several attempts to land on Australian shores and was repeatedly repelled by Australian aboriginals.</a:t>
            </a:r>
          </a:p>
          <a:p>
            <a:r>
              <a:rPr lang="en-US" dirty="0" smtClean="0">
                <a:latin typeface="Arial" pitchFamily="34" charset="0"/>
                <a:cs typeface="Arial" pitchFamily="34" charset="0"/>
              </a:rPr>
              <a:t>Make no mistake, Australian aboriginals did not relinquish land voluntarily. Force was used, although some dispute this.</a:t>
            </a:r>
            <a:endParaRPr lang="en-AU" dirty="0" smtClean="0">
              <a:latin typeface="Arial" pitchFamily="34" charset="0"/>
              <a:cs typeface="Arial" pitchFamily="34" charset="0"/>
            </a:endParaRPr>
          </a:p>
          <a:p>
            <a:r>
              <a:rPr lang="en-US" dirty="0" smtClean="0">
                <a:latin typeface="Arial" pitchFamily="34" charset="0"/>
                <a:cs typeface="Arial" pitchFamily="34" charset="0"/>
              </a:rPr>
              <a:t>Aboriginal warrior </a:t>
            </a:r>
            <a:r>
              <a:rPr lang="en-US" dirty="0" err="1" smtClean="0">
                <a:latin typeface="Arial" pitchFamily="34" charset="0"/>
                <a:cs typeface="Arial" pitchFamily="34" charset="0"/>
              </a:rPr>
              <a:t>Pemulway</a:t>
            </a:r>
            <a:r>
              <a:rPr lang="en-US" dirty="0" smtClean="0">
                <a:latin typeface="Arial" pitchFamily="34" charset="0"/>
                <a:cs typeface="Arial" pitchFamily="34" charset="0"/>
              </a:rPr>
              <a:t> is the most well-known amongst many others who led armed resistance against the colonizers.</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fontScale="92500" lnSpcReduction="10000"/>
          </a:bodyPr>
          <a:lstStyle/>
          <a:p>
            <a:pPr>
              <a:buNone/>
            </a:pPr>
            <a:r>
              <a:rPr lang="en-US" b="1" u="sng" dirty="0" smtClean="0">
                <a:latin typeface="Arial" pitchFamily="34" charset="0"/>
                <a:cs typeface="Arial" pitchFamily="34" charset="0"/>
              </a:rPr>
              <a:t>Dispossession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Colonists ignored the legitimate ownership of Aboriginal lands (</a:t>
            </a:r>
            <a:r>
              <a:rPr lang="en-US" dirty="0" smtClean="0">
                <a:solidFill>
                  <a:srgbClr val="0070C0"/>
                </a:solidFill>
                <a:latin typeface="Arial" pitchFamily="34" charset="0"/>
                <a:cs typeface="Arial" pitchFamily="34" charset="0"/>
              </a:rPr>
              <a:t>some say contrary to the wishes of the British Government</a:t>
            </a:r>
            <a:r>
              <a:rPr lang="en-US" dirty="0" smtClean="0">
                <a:latin typeface="Arial" pitchFamily="34" charset="0"/>
                <a:cs typeface="Arial" pitchFamily="34" charset="0"/>
              </a:rPr>
              <a:t>) and claimed the “new land” for the crown and used the social construct of </a:t>
            </a:r>
            <a:r>
              <a:rPr lang="en-US" dirty="0" smtClean="0">
                <a:solidFill>
                  <a:srgbClr val="FF0000"/>
                </a:solidFill>
                <a:latin typeface="Arial" pitchFamily="34" charset="0"/>
                <a:cs typeface="Arial" pitchFamily="34" charset="0"/>
              </a:rPr>
              <a:t>Terra nullius, </a:t>
            </a:r>
            <a:r>
              <a:rPr lang="en-US" dirty="0" smtClean="0">
                <a:latin typeface="Arial" pitchFamily="34" charset="0"/>
                <a:cs typeface="Arial" pitchFamily="34" charset="0"/>
              </a:rPr>
              <a:t>dispossessing Aboriginal people of their lands without any compensation.</a:t>
            </a:r>
          </a:p>
          <a:p>
            <a:r>
              <a:rPr lang="en-US" dirty="0" smtClean="0">
                <a:latin typeface="Arial" pitchFamily="34" charset="0"/>
                <a:cs typeface="Arial" pitchFamily="34" charset="0"/>
              </a:rPr>
              <a:t>The notion of </a:t>
            </a:r>
            <a:r>
              <a:rPr lang="en-US" dirty="0" smtClean="0">
                <a:solidFill>
                  <a:srgbClr val="FF0000"/>
                </a:solidFill>
                <a:latin typeface="Arial" pitchFamily="34" charset="0"/>
                <a:cs typeface="Arial" pitchFamily="34" charset="0"/>
              </a:rPr>
              <a:t>Terra nullius</a:t>
            </a:r>
            <a:r>
              <a:rPr lang="en-US" dirty="0" smtClean="0">
                <a:latin typeface="Arial" pitchFamily="34" charset="0"/>
                <a:cs typeface="Arial" pitchFamily="34" charset="0"/>
              </a:rPr>
              <a:t> meaning the ‘land belongs to no one’; no-one has legal ownership.</a:t>
            </a:r>
          </a:p>
          <a:p>
            <a:r>
              <a:rPr lang="en-US" dirty="0" smtClean="0">
                <a:latin typeface="Arial" pitchFamily="34" charset="0"/>
                <a:cs typeface="Arial" pitchFamily="34" charset="0"/>
              </a:rPr>
              <a:t>The terra nullius construct was declared fiction and void by the Australian High Court in 1992.</a:t>
            </a:r>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a:solidFill>
            <a:schemeClr val="accent6">
              <a:lumMod val="20000"/>
              <a:lumOff val="80000"/>
            </a:schemeClr>
          </a:solidFill>
        </p:spPr>
        <p:txBody>
          <a:bodyPr>
            <a:normAutofit/>
          </a:bodyPr>
          <a:lstStyle/>
          <a:p>
            <a:pPr>
              <a:buNone/>
            </a:pPr>
            <a:r>
              <a:rPr lang="en-US" b="1" u="sng" dirty="0" smtClean="0">
                <a:latin typeface="Arial" pitchFamily="34" charset="0"/>
                <a:cs typeface="Arial" pitchFamily="34" charset="0"/>
              </a:rPr>
              <a:t>Dispossession</a:t>
            </a:r>
          </a:p>
          <a:p>
            <a:r>
              <a:rPr lang="en-US" dirty="0" smtClean="0">
                <a:latin typeface="Arial" pitchFamily="34" charset="0"/>
                <a:cs typeface="Arial" pitchFamily="34" charset="0"/>
              </a:rPr>
              <a:t>Within a short period of time, Aborigines were subjected to immense social upheaval:</a:t>
            </a:r>
          </a:p>
          <a:p>
            <a:pPr marL="971550" lvl="1" indent="-514350">
              <a:buFont typeface="+mj-lt"/>
              <a:buAutoNum type="arabicPeriod"/>
            </a:pPr>
            <a:r>
              <a:rPr lang="en-US" dirty="0" smtClean="0">
                <a:latin typeface="Arial" pitchFamily="34" charset="0"/>
                <a:cs typeface="Arial" pitchFamily="34" charset="0"/>
              </a:rPr>
              <a:t>Deaths from introduced diseases – no immunity from the simplest of infections.</a:t>
            </a:r>
          </a:p>
          <a:p>
            <a:pPr marL="971550" lvl="1" indent="-514350">
              <a:buFont typeface="+mj-lt"/>
              <a:buAutoNum type="arabicPeriod"/>
            </a:pPr>
            <a:r>
              <a:rPr lang="en-US" dirty="0" smtClean="0">
                <a:latin typeface="Arial" pitchFamily="34" charset="0"/>
                <a:cs typeface="Arial" pitchFamily="34" charset="0"/>
              </a:rPr>
              <a:t>Deliberate actions which caused massive loss if life.</a:t>
            </a:r>
          </a:p>
          <a:p>
            <a:pPr marL="1828800" lvl="3" indent="-514350">
              <a:buFont typeface="+mj-lt"/>
              <a:buAutoNum type="alphaLcParenR"/>
            </a:pPr>
            <a:r>
              <a:rPr lang="en-US" dirty="0" smtClean="0">
                <a:latin typeface="Arial" pitchFamily="34" charset="0"/>
                <a:cs typeface="Arial" pitchFamily="34" charset="0"/>
              </a:rPr>
              <a:t>Poisoning of Aborigines’ water supplies</a:t>
            </a:r>
          </a:p>
          <a:p>
            <a:pPr marL="1828800" lvl="3" indent="-514350">
              <a:buFont typeface="+mj-lt"/>
              <a:buAutoNum type="alphaLcParenR"/>
            </a:pPr>
            <a:r>
              <a:rPr lang="en-US" dirty="0" smtClean="0">
                <a:latin typeface="Arial" pitchFamily="34" charset="0"/>
                <a:cs typeface="Arial" pitchFamily="34" charset="0"/>
              </a:rPr>
              <a:t>Discriminate shootings</a:t>
            </a:r>
          </a:p>
          <a:p>
            <a:pPr marL="1828800" lvl="3" indent="-514350">
              <a:buFont typeface="+mj-lt"/>
              <a:buAutoNum type="alphaLcParenR"/>
            </a:pPr>
            <a:r>
              <a:rPr lang="en-US" dirty="0" smtClean="0">
                <a:latin typeface="Arial" pitchFamily="34" charset="0"/>
                <a:cs typeface="Arial" pitchFamily="34" charset="0"/>
              </a:rPr>
              <a:t>“Dispersals” – Aboriginal murders</a:t>
            </a:r>
          </a:p>
          <a:p>
            <a:pPr marL="1828800" lvl="3" indent="-514350">
              <a:buFont typeface="+mj-lt"/>
              <a:buAutoNum type="alphaLcParenR"/>
            </a:pPr>
            <a:r>
              <a:rPr lang="en-US" dirty="0" smtClean="0">
                <a:latin typeface="Arial" pitchFamily="34" charset="0"/>
                <a:cs typeface="Arial" pitchFamily="34" charset="0"/>
              </a:rPr>
              <a:t>“Revenge parties” – paybacks from white settlers eliminating large numbers of aborigines</a:t>
            </a:r>
            <a:r>
              <a:rPr lang="en-US" dirty="0" smtClean="0"/>
              <a:t>.</a:t>
            </a:r>
          </a:p>
          <a:p>
            <a:endParaRPr lang="en-AU" dirty="0"/>
          </a:p>
        </p:txBody>
      </p:sp>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fontScale="92500" lnSpcReduction="10000"/>
          </a:bodyPr>
          <a:lstStyle/>
          <a:p>
            <a:pPr algn="just">
              <a:buNone/>
            </a:pPr>
            <a:r>
              <a:rPr lang="en-US" dirty="0" smtClean="0">
                <a:solidFill>
                  <a:srgbClr val="FF0000"/>
                </a:solidFill>
                <a:latin typeface="Arial" pitchFamily="34" charset="0"/>
                <a:cs typeface="Arial" pitchFamily="34" charset="0"/>
              </a:rPr>
              <a:t>Within a short period of White Settlement the tragic evidence of the devastation caused on the Aboriginal nations by Colonial policies were evident for all to see.</a:t>
            </a:r>
          </a:p>
          <a:p>
            <a:pPr algn="just">
              <a:buNone/>
            </a:pPr>
            <a:r>
              <a:rPr lang="en-US" dirty="0" smtClean="0">
                <a:solidFill>
                  <a:srgbClr val="FF0000"/>
                </a:solidFill>
                <a:latin typeface="Arial" pitchFamily="34" charset="0"/>
                <a:cs typeface="Arial" pitchFamily="34" charset="0"/>
              </a:rPr>
              <a:t>The Aboriginal people were not expected to survive…..all that could be done was to:</a:t>
            </a:r>
          </a:p>
          <a:p>
            <a:pPr algn="ctr">
              <a:buNone/>
            </a:pPr>
            <a:r>
              <a:rPr lang="en-US" dirty="0" smtClean="0">
                <a:solidFill>
                  <a:srgbClr val="0070C0"/>
                </a:solidFill>
                <a:latin typeface="Arial" pitchFamily="34" charset="0"/>
                <a:cs typeface="Arial" pitchFamily="34" charset="0"/>
              </a:rPr>
              <a:t>“smooth the pillow of a dying race”.</a:t>
            </a:r>
          </a:p>
          <a:p>
            <a:pPr algn="just">
              <a:buNone/>
            </a:pPr>
            <a:r>
              <a:rPr lang="en-US" dirty="0" smtClean="0">
                <a:solidFill>
                  <a:srgbClr val="00B050"/>
                </a:solidFill>
                <a:latin typeface="Arial" pitchFamily="34" charset="0"/>
                <a:cs typeface="Arial" pitchFamily="34" charset="0"/>
              </a:rPr>
              <a:t>There is argument whether the near annihilation of the Australian aborigines was caused by</a:t>
            </a:r>
            <a:r>
              <a:rPr lang="en-US" i="1" dirty="0" smtClean="0">
                <a:solidFill>
                  <a:srgbClr val="00B050"/>
                </a:solidFill>
                <a:latin typeface="Arial" pitchFamily="34" charset="0"/>
                <a:cs typeface="Arial" pitchFamily="34" charset="0"/>
              </a:rPr>
              <a:t> genocide or deprivation.</a:t>
            </a:r>
          </a:p>
          <a:p>
            <a:pPr algn="just">
              <a:buNone/>
            </a:pPr>
            <a:r>
              <a:rPr lang="en-US" i="1" dirty="0" smtClean="0">
                <a:solidFill>
                  <a:srgbClr val="00B050"/>
                </a:solidFill>
                <a:latin typeface="Arial" pitchFamily="34" charset="0"/>
                <a:cs typeface="Arial" pitchFamily="34" charset="0"/>
              </a:rPr>
              <a:t>Whatever word is used – the effects have been disastrous for the Aboriginal community.</a:t>
            </a:r>
          </a:p>
          <a:p>
            <a:endParaRPr lang="en-AU" dirty="0"/>
          </a:p>
        </p:txBody>
      </p:sp>
      <p:sp>
        <p:nvSpPr>
          <p:cNvPr id="4" name="Title 3"/>
          <p:cNvSpPr>
            <a:spLocks noGrp="1"/>
          </p:cNvSpPr>
          <p:nvPr>
            <p:ph type="title"/>
          </p:nvPr>
        </p:nvSpPr>
        <p:spPr>
          <a:xfrm>
            <a:off x="0" y="274638"/>
            <a:ext cx="9144000" cy="562074"/>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edg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edg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144000" cy="5517232"/>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Colonisation</a:t>
            </a:r>
            <a:r>
              <a:rPr lang="en-US" u="sng" dirty="0" smtClean="0">
                <a:latin typeface="Arial" pitchFamily="34" charset="0"/>
                <a:cs typeface="Arial" pitchFamily="34" charset="0"/>
              </a:rPr>
              <a:t> </a:t>
            </a:r>
            <a:r>
              <a:rPr lang="en-US" dirty="0" smtClean="0">
                <a:latin typeface="Arial" pitchFamily="34" charset="0"/>
                <a:cs typeface="Arial" pitchFamily="34" charset="0"/>
              </a:rPr>
              <a:t> - Dispossession??</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The connection here is that colonization has meant the destruction of Aboriginal lifestyles.</a:t>
            </a:r>
          </a:p>
          <a:p>
            <a:r>
              <a:rPr lang="en-US" dirty="0" smtClean="0">
                <a:latin typeface="Arial" pitchFamily="34" charset="0"/>
                <a:cs typeface="Arial" pitchFamily="34" charset="0"/>
              </a:rPr>
              <a:t>European interests were the antithesis of Aboriginal people, religion and culture.</a:t>
            </a:r>
          </a:p>
          <a:p>
            <a:r>
              <a:rPr lang="en-US" dirty="0" smtClean="0">
                <a:latin typeface="Arial" pitchFamily="34" charset="0"/>
                <a:cs typeface="Arial" pitchFamily="34" charset="0"/>
              </a:rPr>
              <a:t>Through colonization Aboriginal people were not only dispossessed of their traditional lands, but via other institutions they lost their traditional religious practices, languages, cultural heritage, names, freedoms, values and all that was central to Aboriginal life.</a:t>
            </a:r>
          </a:p>
          <a:p>
            <a:r>
              <a:rPr lang="en-US" dirty="0" smtClean="0">
                <a:latin typeface="Arial" pitchFamily="34" charset="0"/>
                <a:cs typeface="Arial" pitchFamily="34" charset="0"/>
              </a:rPr>
              <a:t>The devastating effects were evident soon after colonization….but the colonial wheel was set in motion.</a:t>
            </a:r>
          </a:p>
          <a:p>
            <a:endParaRPr lang="en-US" dirty="0" smtClean="0"/>
          </a:p>
          <a:p>
            <a:pPr>
              <a:buNone/>
            </a:pPr>
            <a:endParaRPr lang="en-AU" u="sng" dirty="0"/>
          </a:p>
        </p:txBody>
      </p:sp>
      <p:sp>
        <p:nvSpPr>
          <p:cNvPr id="4" name="Title 3"/>
          <p:cNvSpPr>
            <a:spLocks noGrp="1"/>
          </p:cNvSpPr>
          <p:nvPr>
            <p:ph type="title"/>
          </p:nvPr>
        </p:nvSpPr>
        <p:spPr>
          <a:xfrm>
            <a:off x="0" y="274638"/>
            <a:ext cx="9036496"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976664"/>
          </a:xfrm>
          <a:solidFill>
            <a:schemeClr val="accent6">
              <a:lumMod val="20000"/>
              <a:lumOff val="80000"/>
            </a:schemeClr>
          </a:solidFill>
        </p:spPr>
        <p:txBody>
          <a:bodyPr>
            <a:normAutofit fontScale="85000" lnSpcReduction="10000"/>
          </a:bodyPr>
          <a:lstStyle/>
          <a:p>
            <a:pPr>
              <a:buNone/>
            </a:pPr>
            <a:r>
              <a:rPr lang="en-US" sz="3100" b="1" u="sng" dirty="0" err="1" smtClean="0">
                <a:latin typeface="Arial" pitchFamily="34" charset="0"/>
                <a:cs typeface="Arial" pitchFamily="34" charset="0"/>
              </a:rPr>
              <a:t>Colonisation</a:t>
            </a:r>
            <a:endParaRPr lang="en-US" sz="3100" b="1" u="sng" dirty="0" smtClean="0">
              <a:latin typeface="Arial" pitchFamily="34" charset="0"/>
              <a:cs typeface="Arial" pitchFamily="34" charset="0"/>
            </a:endParaRPr>
          </a:p>
          <a:p>
            <a:pPr>
              <a:buNone/>
            </a:pPr>
            <a:endParaRPr lang="en-US" sz="3100" b="1" u="sng" dirty="0" smtClean="0">
              <a:latin typeface="Arial" pitchFamily="34" charset="0"/>
              <a:cs typeface="Arial" pitchFamily="34" charset="0"/>
            </a:endParaRPr>
          </a:p>
          <a:p>
            <a:r>
              <a:rPr lang="en-US" sz="3100" dirty="0" smtClean="0">
                <a:latin typeface="Arial" pitchFamily="34" charset="0"/>
                <a:cs typeface="Arial" pitchFamily="34" charset="0"/>
              </a:rPr>
              <a:t>The establishment of British “settlements” in Australia</a:t>
            </a:r>
          </a:p>
          <a:p>
            <a:r>
              <a:rPr lang="en-US" sz="3100" dirty="0" smtClean="0">
                <a:latin typeface="Arial" pitchFamily="34" charset="0"/>
                <a:cs typeface="Arial" pitchFamily="34" charset="0"/>
              </a:rPr>
              <a:t>There has been some questioning of Colonial intentions - were they ‘bona fide’ towards Aborigines?</a:t>
            </a:r>
          </a:p>
          <a:p>
            <a:r>
              <a:rPr lang="en-US" sz="3100" dirty="0" smtClean="0">
                <a:latin typeface="Arial" pitchFamily="34" charset="0"/>
                <a:cs typeface="Arial" pitchFamily="34" charset="0"/>
              </a:rPr>
              <a:t>Or is it a case of the powerful vested interests overtook the initial good Colonial intentions?</a:t>
            </a:r>
          </a:p>
          <a:p>
            <a:r>
              <a:rPr lang="en-US" sz="3100" dirty="0" smtClean="0">
                <a:latin typeface="Arial" pitchFamily="34" charset="0"/>
                <a:cs typeface="Arial" pitchFamily="34" charset="0"/>
              </a:rPr>
              <a:t>The effects of colonization clearly show the losers have been the Aborigines at every level: loss of traditional land, sacred sites, disruption to hunting and gathering, and not to mention the introduced diseases  and vices (alcohol)which decimated aboriginal populations.</a:t>
            </a:r>
          </a:p>
          <a:p>
            <a:r>
              <a:rPr lang="en-US" sz="3100" dirty="0" err="1" smtClean="0">
                <a:latin typeface="Arial" pitchFamily="34" charset="0"/>
                <a:cs typeface="Arial" pitchFamily="34" charset="0"/>
              </a:rPr>
              <a:t>Colonisation</a:t>
            </a:r>
            <a:r>
              <a:rPr lang="en-US" sz="3100" dirty="0" smtClean="0">
                <a:latin typeface="Arial" pitchFamily="34" charset="0"/>
                <a:cs typeface="Arial" pitchFamily="34" charset="0"/>
              </a:rPr>
              <a:t> made Aborigines dependent of their colonial masters for survival.</a:t>
            </a:r>
          </a:p>
        </p:txBody>
      </p:sp>
      <p:sp>
        <p:nvSpPr>
          <p:cNvPr id="4" name="Title 3"/>
          <p:cNvSpPr>
            <a:spLocks noGrp="1"/>
          </p:cNvSpPr>
          <p:nvPr>
            <p:ph type="title"/>
          </p:nvPr>
        </p:nvSpPr>
        <p:spPr>
          <a:xfrm>
            <a:off x="0" y="274638"/>
            <a:ext cx="9144000" cy="7969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a:blipFill>
            <a:blip r:embed="rId2" cstate="print"/>
            <a:stretch>
              <a:fillRect/>
            </a:stretch>
          </a:blipFill>
        </p:spPr>
        <p:txBody>
          <a:bodyPr/>
          <a:lstStyle/>
          <a:p>
            <a:r>
              <a:rPr lang="en-US" dirty="0" smtClean="0"/>
              <a:t>Aboriginal Trading at a Mission Station</a:t>
            </a:r>
            <a:endParaRPr lang="en-AU" dirty="0"/>
          </a:p>
        </p:txBody>
      </p:sp>
      <p:sp>
        <p:nvSpPr>
          <p:cNvPr id="4" name="Title 3"/>
          <p:cNvSpPr>
            <a:spLocks noGrp="1"/>
          </p:cNvSpPr>
          <p:nvPr>
            <p:ph type="title"/>
          </p:nvPr>
        </p:nvSpPr>
        <p:spPr>
          <a:xfrm>
            <a:off x="0" y="274638"/>
            <a:ext cx="9144000" cy="654032"/>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5" name="TextBox 4"/>
          <p:cNvSpPr txBox="1"/>
          <p:nvPr/>
        </p:nvSpPr>
        <p:spPr>
          <a:xfrm>
            <a:off x="0" y="5786454"/>
            <a:ext cx="9144000" cy="830997"/>
          </a:xfrm>
          <a:prstGeom prst="rect">
            <a:avLst/>
          </a:prstGeom>
          <a:noFill/>
        </p:spPr>
        <p:txBody>
          <a:bodyPr wrap="square" rtlCol="0">
            <a:spAutoFit/>
          </a:bodyPr>
          <a:lstStyle/>
          <a:p>
            <a:pPr algn="ctr"/>
            <a:r>
              <a:rPr lang="en-US" sz="2400" dirty="0" err="1" smtClean="0"/>
              <a:t>Colonisation</a:t>
            </a:r>
            <a:r>
              <a:rPr lang="en-US" sz="2400" dirty="0" smtClean="0"/>
              <a:t> meant that Aborigines would be dependent on their colonial masters for their survival</a:t>
            </a:r>
            <a:r>
              <a:rPr lang="en-US" sz="1700" dirty="0" smtClean="0"/>
              <a:t>.</a:t>
            </a:r>
            <a:endParaRPr lang="en-AU" sz="17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9144000" cy="6072230"/>
          </a:xfrm>
          <a:solidFill>
            <a:schemeClr val="accent6">
              <a:lumMod val="20000"/>
              <a:lumOff val="80000"/>
            </a:schemeClr>
          </a:solidFill>
        </p:spPr>
        <p:txBody>
          <a:bodyPr>
            <a:normAutofit fontScale="85000" lnSpcReduction="10000"/>
          </a:bodyPr>
          <a:lstStyle/>
          <a:p>
            <a:pPr>
              <a:buNone/>
            </a:pPr>
            <a:r>
              <a:rPr lang="en-US" b="1" u="sng" dirty="0" err="1" smtClean="0">
                <a:latin typeface="Arial" pitchFamily="34" charset="0"/>
                <a:cs typeface="Arial" pitchFamily="34" charset="0"/>
              </a:rPr>
              <a:t>Missionisation</a:t>
            </a:r>
            <a:endParaRPr lang="en-US" b="1" u="sng" dirty="0" smtClean="0">
              <a:latin typeface="Arial" pitchFamily="34" charset="0"/>
              <a:cs typeface="Arial" pitchFamily="34" charset="0"/>
            </a:endParaRPr>
          </a:p>
          <a:p>
            <a:pPr>
              <a:buNone/>
            </a:pPr>
            <a:r>
              <a:rPr lang="en-US" i="1" dirty="0" smtClean="0">
                <a:solidFill>
                  <a:schemeClr val="accent3">
                    <a:lumMod val="50000"/>
                  </a:schemeClr>
                </a:solidFill>
                <a:latin typeface="Arial" pitchFamily="34" charset="0"/>
                <a:cs typeface="Arial" pitchFamily="34" charset="0"/>
              </a:rPr>
              <a:t>Theological view: Aborigines were to be “saved”, their religion was not recognised, practices were pagan, they were to be Christianized.</a:t>
            </a:r>
          </a:p>
          <a:p>
            <a:r>
              <a:rPr lang="en-US" dirty="0" smtClean="0">
                <a:latin typeface="Arial" pitchFamily="34" charset="0"/>
                <a:cs typeface="Arial" pitchFamily="34" charset="0"/>
              </a:rPr>
              <a:t>The churches were part of the colonial process – therefore part of the systemic segregation and assimilation processes of the colonial institutions.</a:t>
            </a:r>
          </a:p>
          <a:p>
            <a:r>
              <a:rPr lang="en-US" dirty="0" smtClean="0">
                <a:latin typeface="Arial" pitchFamily="34" charset="0"/>
                <a:cs typeface="Arial" pitchFamily="34" charset="0"/>
              </a:rPr>
              <a:t>In the mission stations operated by the denominational churches, aborigines were given new names, forbidden to speak their native language, adopt Christian values, forbidden who to marry and removed from their parents and tribes, thereby creating  the “Stolen Generations”.</a:t>
            </a:r>
          </a:p>
          <a:p>
            <a:r>
              <a:rPr lang="en-US" dirty="0" smtClean="0">
                <a:latin typeface="Arial" pitchFamily="34" charset="0"/>
                <a:cs typeface="Arial" pitchFamily="34" charset="0"/>
              </a:rPr>
              <a:t>The Churches have acknowledged their complicity in the destruction of Aboriginal customs and traditions.</a:t>
            </a:r>
          </a:p>
          <a:p>
            <a:endParaRPr lang="en-US" dirty="0" smtClean="0">
              <a:latin typeface="Arial" pitchFamily="34" charset="0"/>
              <a:cs typeface="Arial" pitchFamily="34" charset="0"/>
            </a:endParaRPr>
          </a:p>
          <a:p>
            <a:pPr>
              <a:buNone/>
            </a:pPr>
            <a:endParaRPr lang="en-AU" dirty="0"/>
          </a:p>
        </p:txBody>
      </p:sp>
      <p:sp>
        <p:nvSpPr>
          <p:cNvPr id="4" name="Title 3"/>
          <p:cNvSpPr>
            <a:spLocks noGrp="1"/>
          </p:cNvSpPr>
          <p:nvPr>
            <p:ph type="title"/>
          </p:nvPr>
        </p:nvSpPr>
        <p:spPr>
          <a:xfrm>
            <a:off x="0" y="274638"/>
            <a:ext cx="9144000" cy="725470"/>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a:blipFill>
            <a:blip r:embed="rId2" cstate="print"/>
            <a:stretch>
              <a:fillRect/>
            </a:stretch>
          </a:blipFill>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AU" dirty="0"/>
          </a:p>
        </p:txBody>
      </p:sp>
      <p:sp>
        <p:nvSpPr>
          <p:cNvPr id="4" name="Title 3"/>
          <p:cNvSpPr>
            <a:spLocks noGrp="1"/>
          </p:cNvSpPr>
          <p:nvPr>
            <p:ph type="title"/>
          </p:nvPr>
        </p:nvSpPr>
        <p:spPr>
          <a:xfrm>
            <a:off x="0" y="274638"/>
            <a:ext cx="9144000" cy="725470"/>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7" name="TextBox 6"/>
          <p:cNvSpPr txBox="1"/>
          <p:nvPr/>
        </p:nvSpPr>
        <p:spPr>
          <a:xfrm>
            <a:off x="3357554" y="5286388"/>
            <a:ext cx="4857784" cy="830997"/>
          </a:xfrm>
          <a:prstGeom prst="rect">
            <a:avLst/>
          </a:prstGeom>
          <a:noFill/>
        </p:spPr>
        <p:txBody>
          <a:bodyPr wrap="square" rtlCol="0">
            <a:spAutoFit/>
          </a:bodyPr>
          <a:lstStyle/>
          <a:p>
            <a:pPr algn="ctr"/>
            <a:r>
              <a:rPr lang="en-US" sz="2400" dirty="0" smtClean="0"/>
              <a:t>Socialization of Aboriginal Children in Missions</a:t>
            </a:r>
            <a:endParaRPr lang="en-AU"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036496" cy="5832648"/>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Missions/</a:t>
            </a:r>
            <a:r>
              <a:rPr lang="en-US" b="1" u="sng" dirty="0" err="1" smtClean="0">
                <a:latin typeface="Arial" pitchFamily="34" charset="0"/>
                <a:cs typeface="Arial" pitchFamily="34" charset="0"/>
              </a:rPr>
              <a:t>missionation</a:t>
            </a:r>
            <a:endParaRPr lang="en-US" b="1" u="sng" dirty="0" smtClean="0">
              <a:latin typeface="Arial" pitchFamily="34" charset="0"/>
              <a:cs typeface="Arial" pitchFamily="34" charset="0"/>
            </a:endParaRPr>
          </a:p>
          <a:p>
            <a:r>
              <a:rPr lang="en-US" dirty="0" smtClean="0">
                <a:latin typeface="Arial" pitchFamily="34" charset="0"/>
                <a:cs typeface="Arial" pitchFamily="34" charset="0"/>
              </a:rPr>
              <a:t>Ironically, mission were also part of the preservation of some elements of Aboriginal culture and lifestyle.  How?</a:t>
            </a:r>
          </a:p>
          <a:p>
            <a:r>
              <a:rPr lang="en-US" dirty="0" smtClean="0">
                <a:latin typeface="Arial" pitchFamily="34" charset="0"/>
                <a:cs typeface="Arial" pitchFamily="34" charset="0"/>
              </a:rPr>
              <a:t>As aborigines became marginalized and retreated to marginal lands (lands unwanted by pastoralist or Colonial interests), the church missions, realising their </a:t>
            </a:r>
            <a:r>
              <a:rPr lang="en-US" i="1" dirty="0" smtClean="0">
                <a:latin typeface="Arial" pitchFamily="34" charset="0"/>
                <a:cs typeface="Arial" pitchFamily="34" charset="0"/>
              </a:rPr>
              <a:t>higher</a:t>
            </a:r>
            <a:r>
              <a:rPr lang="en-US" dirty="0" smtClean="0">
                <a:latin typeface="Arial" pitchFamily="34" charset="0"/>
                <a:cs typeface="Arial" pitchFamily="34" charset="0"/>
              </a:rPr>
              <a:t> responsibilities, sheltered and provided  aborigines with food, clothing and meagre personal support. After all they were assisting in “smoothing the pillow of a dying race”.</a:t>
            </a:r>
          </a:p>
          <a:p>
            <a:r>
              <a:rPr lang="en-US" dirty="0" smtClean="0">
                <a:latin typeface="Arial" pitchFamily="34" charset="0"/>
                <a:cs typeface="Arial" pitchFamily="34" charset="0"/>
              </a:rPr>
              <a:t>Unintentionally some of these missions became a means of maintaining elements of Aboriginal spirituality as numerous adult aborigines congregated in town outskirts.</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274638"/>
            <a:ext cx="9144000" cy="939784"/>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4" name="Oval 3"/>
          <p:cNvSpPr/>
          <p:nvPr/>
        </p:nvSpPr>
        <p:spPr>
          <a:xfrm>
            <a:off x="3357554" y="1571612"/>
            <a:ext cx="257176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Physical</a:t>
            </a:r>
            <a:endParaRPr lang="en-AU" dirty="0">
              <a:solidFill>
                <a:srgbClr val="FFFFFF"/>
              </a:solidFill>
            </a:endParaRPr>
          </a:p>
        </p:txBody>
      </p:sp>
      <p:sp>
        <p:nvSpPr>
          <p:cNvPr id="5" name="Oval 4"/>
          <p:cNvSpPr/>
          <p:nvPr/>
        </p:nvSpPr>
        <p:spPr>
          <a:xfrm>
            <a:off x="428596" y="4286256"/>
            <a:ext cx="235745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Spiritual</a:t>
            </a:r>
            <a:endParaRPr lang="en-AU" dirty="0"/>
          </a:p>
        </p:txBody>
      </p:sp>
      <p:sp>
        <p:nvSpPr>
          <p:cNvPr id="6" name="Oval 5"/>
          <p:cNvSpPr/>
          <p:nvPr/>
        </p:nvSpPr>
        <p:spPr>
          <a:xfrm>
            <a:off x="6929422" y="4357694"/>
            <a:ext cx="221457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Ceremonial</a:t>
            </a:r>
            <a:endParaRPr lang="en-AU" dirty="0"/>
          </a:p>
        </p:txBody>
      </p:sp>
      <p:cxnSp>
        <p:nvCxnSpPr>
          <p:cNvPr id="8" name="Straight Connector 7"/>
          <p:cNvCxnSpPr>
            <a:stCxn id="5" idx="0"/>
            <a:endCxn id="4" idx="4"/>
          </p:cNvCxnSpPr>
          <p:nvPr/>
        </p:nvCxnSpPr>
        <p:spPr>
          <a:xfrm rot="5400000" flipH="1" flipV="1">
            <a:off x="2053810" y="1696629"/>
            <a:ext cx="2143140" cy="3036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6"/>
            <a:endCxn id="6" idx="2"/>
          </p:cNvCxnSpPr>
          <p:nvPr/>
        </p:nvCxnSpPr>
        <p:spPr>
          <a:xfrm>
            <a:off x="2786050" y="4572008"/>
            <a:ext cx="414337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0"/>
            <a:endCxn id="4" idx="4"/>
          </p:cNvCxnSpPr>
          <p:nvPr/>
        </p:nvCxnSpPr>
        <p:spPr>
          <a:xfrm rot="16200000" flipV="1">
            <a:off x="5232786" y="1553768"/>
            <a:ext cx="2214578" cy="3393273"/>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429388" y="1714488"/>
            <a:ext cx="928694"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a:t>
            </a:r>
            <a:endParaRPr lang="en-AU" dirty="0"/>
          </a:p>
        </p:txBody>
      </p:sp>
      <p:cxnSp>
        <p:nvCxnSpPr>
          <p:cNvPr id="15" name="Straight Connector 14"/>
          <p:cNvCxnSpPr>
            <a:stCxn id="4" idx="6"/>
            <a:endCxn id="13" idx="2"/>
          </p:cNvCxnSpPr>
          <p:nvPr/>
        </p:nvCxnSpPr>
        <p:spPr>
          <a:xfrm>
            <a:off x="5929322" y="1857364"/>
            <a:ext cx="500066" cy="178595"/>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643834" y="2571744"/>
            <a:ext cx="107157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Flora</a:t>
            </a:r>
          </a:p>
          <a:p>
            <a:pPr algn="ctr"/>
            <a:r>
              <a:rPr lang="en-US" dirty="0" smtClean="0"/>
              <a:t>Trees</a:t>
            </a:r>
            <a:endParaRPr lang="en-AU" dirty="0"/>
          </a:p>
        </p:txBody>
      </p:sp>
      <p:cxnSp>
        <p:nvCxnSpPr>
          <p:cNvPr id="21" name="Straight Connector 20"/>
          <p:cNvCxnSpPr>
            <a:stCxn id="13" idx="4"/>
            <a:endCxn id="16" idx="1"/>
          </p:cNvCxnSpPr>
          <p:nvPr/>
        </p:nvCxnSpPr>
        <p:spPr>
          <a:xfrm rot="16200000" flipH="1">
            <a:off x="7203475" y="2047689"/>
            <a:ext cx="287547" cy="907027"/>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643834" y="5357826"/>
            <a:ext cx="114300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Dance</a:t>
            </a:r>
            <a:endParaRPr lang="en-AU" dirty="0"/>
          </a:p>
        </p:txBody>
      </p:sp>
      <p:cxnSp>
        <p:nvCxnSpPr>
          <p:cNvPr id="24" name="Straight Connector 23"/>
          <p:cNvCxnSpPr>
            <a:stCxn id="6" idx="4"/>
            <a:endCxn id="22" idx="0"/>
          </p:cNvCxnSpPr>
          <p:nvPr/>
        </p:nvCxnSpPr>
        <p:spPr>
          <a:xfrm rot="16200000" flipH="1">
            <a:off x="7911710" y="5054198"/>
            <a:ext cx="428628" cy="178627"/>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14282" y="5500702"/>
            <a:ext cx="157163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Ancestors</a:t>
            </a:r>
            <a:endParaRPr lang="en-AU" dirty="0"/>
          </a:p>
        </p:txBody>
      </p:sp>
      <p:cxnSp>
        <p:nvCxnSpPr>
          <p:cNvPr id="27" name="Straight Connector 26"/>
          <p:cNvCxnSpPr>
            <a:stCxn id="25" idx="0"/>
            <a:endCxn id="5" idx="3"/>
          </p:cNvCxnSpPr>
          <p:nvPr/>
        </p:nvCxnSpPr>
        <p:spPr>
          <a:xfrm rot="16200000" flipV="1">
            <a:off x="523651" y="5024252"/>
            <a:ext cx="726637" cy="226263"/>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143240" y="5500702"/>
            <a:ext cx="157163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Creator</a:t>
            </a:r>
          </a:p>
          <a:p>
            <a:pPr algn="ctr"/>
            <a:r>
              <a:rPr lang="en-US" dirty="0" smtClean="0"/>
              <a:t>Spirit</a:t>
            </a:r>
            <a:endParaRPr lang="en-AU" dirty="0"/>
          </a:p>
        </p:txBody>
      </p:sp>
      <p:cxnSp>
        <p:nvCxnSpPr>
          <p:cNvPr id="30" name="Straight Connector 29"/>
          <p:cNvCxnSpPr>
            <a:stCxn id="28" idx="0"/>
            <a:endCxn id="5" idx="5"/>
          </p:cNvCxnSpPr>
          <p:nvPr/>
        </p:nvCxnSpPr>
        <p:spPr>
          <a:xfrm rot="16200000" flipV="1">
            <a:off x="2821616" y="4393259"/>
            <a:ext cx="726637" cy="1488249"/>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428728" y="2000240"/>
            <a:ext cx="1500198"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Kinship</a:t>
            </a:r>
            <a:endParaRPr lang="en-AU" dirty="0"/>
          </a:p>
        </p:txBody>
      </p:sp>
      <p:cxnSp>
        <p:nvCxnSpPr>
          <p:cNvPr id="33" name="Straight Connector 32"/>
          <p:cNvCxnSpPr>
            <a:stCxn id="31" idx="6"/>
            <a:endCxn id="4" idx="3"/>
          </p:cNvCxnSpPr>
          <p:nvPr/>
        </p:nvCxnSpPr>
        <p:spPr>
          <a:xfrm flipV="1">
            <a:off x="2928926" y="2059421"/>
            <a:ext cx="805255" cy="298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4"/>
            <a:endCxn id="5" idx="0"/>
          </p:cNvCxnSpPr>
          <p:nvPr/>
        </p:nvCxnSpPr>
        <p:spPr>
          <a:xfrm rot="5400000">
            <a:off x="1107257" y="3214686"/>
            <a:ext cx="1571636"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786446" y="5214950"/>
            <a:ext cx="135732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Rites</a:t>
            </a:r>
            <a:endParaRPr lang="en-AU" dirty="0"/>
          </a:p>
        </p:txBody>
      </p:sp>
      <p:cxnSp>
        <p:nvCxnSpPr>
          <p:cNvPr id="38" name="Straight Connector 37"/>
          <p:cNvCxnSpPr>
            <a:stCxn id="36" idx="0"/>
            <a:endCxn id="6" idx="3"/>
          </p:cNvCxnSpPr>
          <p:nvPr/>
        </p:nvCxnSpPr>
        <p:spPr>
          <a:xfrm rot="5400000" flipH="1" flipV="1">
            <a:off x="6674700" y="4635911"/>
            <a:ext cx="369447" cy="788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6" idx="6"/>
            <a:endCxn id="22" idx="2"/>
          </p:cNvCxnSpPr>
          <p:nvPr/>
        </p:nvCxnSpPr>
        <p:spPr>
          <a:xfrm>
            <a:off x="7143768" y="5464983"/>
            <a:ext cx="50006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643834" y="1357298"/>
            <a:ext cx="128588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Fauna</a:t>
            </a:r>
            <a:endParaRPr lang="en-AU" dirty="0"/>
          </a:p>
        </p:txBody>
      </p:sp>
      <p:cxnSp>
        <p:nvCxnSpPr>
          <p:cNvPr id="43" name="Straight Connector 42"/>
          <p:cNvCxnSpPr>
            <a:stCxn id="13" idx="6"/>
            <a:endCxn id="41" idx="3"/>
          </p:cNvCxnSpPr>
          <p:nvPr/>
        </p:nvCxnSpPr>
        <p:spPr>
          <a:xfrm flipV="1">
            <a:off x="7358082" y="1784131"/>
            <a:ext cx="474065" cy="251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1" idx="4"/>
            <a:endCxn id="16" idx="0"/>
          </p:cNvCxnSpPr>
          <p:nvPr/>
        </p:nvCxnSpPr>
        <p:spPr>
          <a:xfrm rot="5400000">
            <a:off x="7876008" y="2160976"/>
            <a:ext cx="714380" cy="107157"/>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714876" y="6072206"/>
            <a:ext cx="150019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Initiation</a:t>
            </a:r>
            <a:endParaRPr lang="en-AU" dirty="0"/>
          </a:p>
        </p:txBody>
      </p:sp>
      <p:sp>
        <p:nvSpPr>
          <p:cNvPr id="47" name="Oval 46"/>
          <p:cNvSpPr/>
          <p:nvPr/>
        </p:nvSpPr>
        <p:spPr>
          <a:xfrm>
            <a:off x="6786578" y="6143644"/>
            <a:ext cx="157163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Funeral</a:t>
            </a:r>
            <a:endParaRPr lang="en-AU" dirty="0"/>
          </a:p>
        </p:txBody>
      </p:sp>
      <p:cxnSp>
        <p:nvCxnSpPr>
          <p:cNvPr id="49" name="Straight Connector 48"/>
          <p:cNvCxnSpPr>
            <a:stCxn id="46" idx="0"/>
            <a:endCxn id="36" idx="3"/>
          </p:cNvCxnSpPr>
          <p:nvPr/>
        </p:nvCxnSpPr>
        <p:spPr>
          <a:xfrm rot="5400000" flipH="1" flipV="1">
            <a:off x="5509887" y="5596872"/>
            <a:ext cx="430423" cy="520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0"/>
            <a:endCxn id="22" idx="3"/>
          </p:cNvCxnSpPr>
          <p:nvPr/>
        </p:nvCxnSpPr>
        <p:spPr>
          <a:xfrm rot="5400000" flipH="1" flipV="1">
            <a:off x="6494326" y="4755309"/>
            <a:ext cx="287547" cy="2346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7" idx="7"/>
            <a:endCxn id="22" idx="5"/>
          </p:cNvCxnSpPr>
          <p:nvPr/>
        </p:nvCxnSpPr>
        <p:spPr>
          <a:xfrm rot="5400000" flipH="1" flipV="1">
            <a:off x="8157643" y="5755069"/>
            <a:ext cx="432218" cy="491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7" idx="0"/>
            <a:endCxn id="36" idx="5"/>
          </p:cNvCxnSpPr>
          <p:nvPr/>
        </p:nvCxnSpPr>
        <p:spPr>
          <a:xfrm rot="16200000" flipV="1">
            <a:off x="7007765" y="5579012"/>
            <a:ext cx="501861" cy="627403"/>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786182" y="3071810"/>
            <a:ext cx="16430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Dreaming</a:t>
            </a:r>
            <a:endParaRPr lang="en-AU" dirty="0">
              <a:solidFill>
                <a:srgbClr val="FFFF00"/>
              </a:solidFill>
            </a:endParaRPr>
          </a:p>
        </p:txBody>
      </p:sp>
      <p:cxnSp>
        <p:nvCxnSpPr>
          <p:cNvPr id="59" name="Straight Connector 58"/>
          <p:cNvCxnSpPr>
            <a:stCxn id="57" idx="0"/>
            <a:endCxn id="4" idx="4"/>
          </p:cNvCxnSpPr>
          <p:nvPr/>
        </p:nvCxnSpPr>
        <p:spPr>
          <a:xfrm rot="5400000" flipH="1" flipV="1">
            <a:off x="4161231" y="2589604"/>
            <a:ext cx="928694"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7" idx="3"/>
            <a:endCxn id="5" idx="7"/>
          </p:cNvCxnSpPr>
          <p:nvPr/>
        </p:nvCxnSpPr>
        <p:spPr>
          <a:xfrm rot="5400000">
            <a:off x="2974981" y="3318127"/>
            <a:ext cx="517652" cy="1585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 idx="1"/>
            <a:endCxn id="57" idx="5"/>
          </p:cNvCxnSpPr>
          <p:nvPr/>
        </p:nvCxnSpPr>
        <p:spPr>
          <a:xfrm rot="16200000" flipV="1">
            <a:off x="5926642" y="3114290"/>
            <a:ext cx="589090" cy="2065107"/>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57158" y="3000372"/>
            <a:ext cx="157163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Elders</a:t>
            </a:r>
            <a:endParaRPr lang="en-AU" dirty="0"/>
          </a:p>
        </p:txBody>
      </p:sp>
      <p:cxnSp>
        <p:nvCxnSpPr>
          <p:cNvPr id="80" name="Straight Connector 79"/>
          <p:cNvCxnSpPr>
            <a:stCxn id="78" idx="0"/>
            <a:endCxn id="31" idx="3"/>
          </p:cNvCxnSpPr>
          <p:nvPr/>
        </p:nvCxnSpPr>
        <p:spPr>
          <a:xfrm rot="5400000" flipH="1" flipV="1">
            <a:off x="1200516" y="2552462"/>
            <a:ext cx="390370" cy="505451"/>
          </a:xfrm>
          <a:prstGeom prst="line">
            <a:avLst/>
          </a:prstGeom>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3214678" y="4357694"/>
            <a:ext cx="1000132"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a:t>
            </a:r>
            <a:endParaRPr lang="en-AU" dirty="0"/>
          </a:p>
        </p:txBody>
      </p:sp>
      <p:sp>
        <p:nvSpPr>
          <p:cNvPr id="86" name="Oval 85"/>
          <p:cNvSpPr/>
          <p:nvPr/>
        </p:nvSpPr>
        <p:spPr>
          <a:xfrm>
            <a:off x="1643042" y="6000768"/>
            <a:ext cx="157163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Celestial</a:t>
            </a:r>
          </a:p>
          <a:p>
            <a:pPr algn="ctr"/>
            <a:r>
              <a:rPr lang="en-US" dirty="0" smtClean="0"/>
              <a:t>Bodies</a:t>
            </a:r>
            <a:endParaRPr lang="en-AU" dirty="0"/>
          </a:p>
        </p:txBody>
      </p:sp>
      <p:cxnSp>
        <p:nvCxnSpPr>
          <p:cNvPr id="88" name="Straight Connector 87"/>
          <p:cNvCxnSpPr>
            <a:stCxn id="86" idx="7"/>
            <a:endCxn id="28" idx="2"/>
          </p:cNvCxnSpPr>
          <p:nvPr/>
        </p:nvCxnSpPr>
        <p:spPr>
          <a:xfrm rot="5400000" flipH="1" flipV="1">
            <a:off x="2914874" y="5856098"/>
            <a:ext cx="298009" cy="158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6" idx="0"/>
            <a:endCxn id="5" idx="4"/>
          </p:cNvCxnSpPr>
          <p:nvPr/>
        </p:nvCxnSpPr>
        <p:spPr>
          <a:xfrm rot="16200000" flipV="1">
            <a:off x="1446588" y="5018495"/>
            <a:ext cx="1143008" cy="821537"/>
          </a:xfrm>
          <a:prstGeom prst="line">
            <a:avLst/>
          </a:prstGeom>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4786314" y="4357694"/>
            <a:ext cx="164307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Sacred </a:t>
            </a:r>
          </a:p>
          <a:p>
            <a:pPr algn="ctr"/>
            <a:r>
              <a:rPr lang="en-US" dirty="0" smtClean="0"/>
              <a:t>Objects</a:t>
            </a:r>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 16 Aboriginal Jackaroos.jpg"/>
          <p:cNvPicPr>
            <a:picLocks noGrp="1" noChangeAspect="1"/>
          </p:cNvPicPr>
          <p:nvPr>
            <p:ph sz="half" idx="1"/>
          </p:nvPr>
        </p:nvPicPr>
        <p:blipFill>
          <a:blip r:embed="rId2" cstate="print"/>
          <a:stretch>
            <a:fillRect/>
          </a:stretch>
        </p:blipFill>
        <p:spPr>
          <a:xfrm>
            <a:off x="142844" y="2214554"/>
            <a:ext cx="4472354" cy="3429024"/>
          </a:xfrm>
        </p:spPr>
      </p:pic>
      <p:pic>
        <p:nvPicPr>
          <p:cNvPr id="8" name="Content Placeholder 7" descr="Pic 17 Aboriginal maid.jpg"/>
          <p:cNvPicPr>
            <a:picLocks noGrp="1" noChangeAspect="1"/>
          </p:cNvPicPr>
          <p:nvPr>
            <p:ph sz="half" idx="2"/>
          </p:nvPr>
        </p:nvPicPr>
        <p:blipFill>
          <a:blip r:embed="rId3" cstate="print"/>
          <a:stretch>
            <a:fillRect/>
          </a:stretch>
        </p:blipFill>
        <p:spPr>
          <a:xfrm>
            <a:off x="4857752" y="2214554"/>
            <a:ext cx="4071966" cy="3357586"/>
          </a:xfrm>
        </p:spPr>
      </p:pic>
      <p:sp>
        <p:nvSpPr>
          <p:cNvPr id="5" name="Title 3"/>
          <p:cNvSpPr>
            <a:spLocks noGrp="1"/>
          </p:cNvSpPr>
          <p:nvPr>
            <p:ph type="title"/>
          </p:nvPr>
        </p:nvSpPr>
        <p:spPr>
          <a:xfrm>
            <a:off x="0" y="274638"/>
            <a:ext cx="9144000" cy="7969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7" name="TextBox 6"/>
          <p:cNvSpPr txBox="1"/>
          <p:nvPr/>
        </p:nvSpPr>
        <p:spPr>
          <a:xfrm>
            <a:off x="0" y="6000768"/>
            <a:ext cx="4572000" cy="646331"/>
          </a:xfrm>
          <a:prstGeom prst="rect">
            <a:avLst/>
          </a:prstGeom>
          <a:noFill/>
        </p:spPr>
        <p:txBody>
          <a:bodyPr wrap="square" rtlCol="0">
            <a:spAutoFit/>
          </a:bodyPr>
          <a:lstStyle/>
          <a:p>
            <a:r>
              <a:rPr lang="en-US" dirty="0" smtClean="0"/>
              <a:t>In Church missions, boys were for employment as </a:t>
            </a:r>
            <a:r>
              <a:rPr lang="en-US" dirty="0" err="1" smtClean="0"/>
              <a:t>jackaroos</a:t>
            </a:r>
            <a:r>
              <a:rPr lang="en-US" dirty="0" smtClean="0"/>
              <a:t> by colonial pastoralists.</a:t>
            </a:r>
            <a:endParaRPr lang="en-AU" dirty="0"/>
          </a:p>
        </p:txBody>
      </p:sp>
      <p:sp>
        <p:nvSpPr>
          <p:cNvPr id="10" name="TextBox 9"/>
          <p:cNvSpPr txBox="1"/>
          <p:nvPr/>
        </p:nvSpPr>
        <p:spPr>
          <a:xfrm>
            <a:off x="4857752" y="6000768"/>
            <a:ext cx="4286248" cy="646331"/>
          </a:xfrm>
          <a:prstGeom prst="rect">
            <a:avLst/>
          </a:prstGeom>
          <a:noFill/>
        </p:spPr>
        <p:txBody>
          <a:bodyPr wrap="square" rtlCol="0">
            <a:spAutoFit/>
          </a:bodyPr>
          <a:lstStyle/>
          <a:p>
            <a:pPr algn="ctr"/>
            <a:r>
              <a:rPr lang="en-US" dirty="0" smtClean="0"/>
              <a:t>For girls, they were taught the task of becoming domestic help in pastoral stations</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6215106"/>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Separation/Segregation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Initially Aborigines were dispossessed of their traditional lands, sacred sites and territories making it very difficult for them to retain any sort of traditional lifestyle.</a:t>
            </a:r>
          </a:p>
          <a:p>
            <a:r>
              <a:rPr lang="en-US" dirty="0" smtClean="0">
                <a:latin typeface="Arial" pitchFamily="34" charset="0"/>
                <a:cs typeface="Arial" pitchFamily="34" charset="0"/>
              </a:rPr>
              <a:t>When the devastation was evident, and it was perceived that Aborigines would not survive the colonial settlement, policies where put in place that would make their demise “more acceptable”. They were protected – this meant they were removed from white settlements (to town outskirts) and particularly the young half-castes, were placed in church missions.</a:t>
            </a:r>
          </a:p>
          <a:p>
            <a:r>
              <a:rPr lang="en-US" dirty="0" smtClean="0">
                <a:latin typeface="Arial" pitchFamily="34" charset="0"/>
                <a:cs typeface="Arial" pitchFamily="34" charset="0"/>
              </a:rPr>
              <a:t>Protection meant that Aborigines became totally dependent  on colonial institutions (missions) for survival. </a:t>
            </a:r>
          </a:p>
          <a:p>
            <a:endParaRPr lang="en-US" dirty="0" smtClean="0"/>
          </a:p>
        </p:txBody>
      </p:sp>
      <p:sp>
        <p:nvSpPr>
          <p:cNvPr id="4" name="Title 3"/>
          <p:cNvSpPr>
            <a:spLocks noGrp="1"/>
          </p:cNvSpPr>
          <p:nvPr>
            <p:ph type="title"/>
          </p:nvPr>
        </p:nvSpPr>
        <p:spPr>
          <a:xfrm>
            <a:off x="0" y="274638"/>
            <a:ext cx="9144000" cy="582594"/>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572140"/>
          </a:xfrm>
          <a:solidFill>
            <a:schemeClr val="accent6">
              <a:lumMod val="20000"/>
              <a:lumOff val="80000"/>
            </a:schemeClr>
          </a:solidFill>
        </p:spPr>
        <p:txBody>
          <a:bodyPr>
            <a:normAutofit/>
          </a:bodyPr>
          <a:lstStyle/>
          <a:p>
            <a:pPr>
              <a:buNone/>
            </a:pPr>
            <a:r>
              <a:rPr lang="en-US" b="1" u="sng" dirty="0" smtClean="0">
                <a:latin typeface="Arial" pitchFamily="34" charset="0"/>
                <a:cs typeface="Arial" pitchFamily="34" charset="0"/>
              </a:rPr>
              <a:t>Separation/Segregation</a:t>
            </a:r>
          </a:p>
          <a:p>
            <a:r>
              <a:rPr lang="en-US" dirty="0" smtClean="0">
                <a:latin typeface="Arial" pitchFamily="34" charset="0"/>
                <a:cs typeface="Arial" pitchFamily="34" charset="0"/>
              </a:rPr>
              <a:t>The policies where comprehensive: </a:t>
            </a:r>
          </a:p>
          <a:p>
            <a:pPr marL="1371600" lvl="2" indent="-457200">
              <a:buFont typeface="+mj-lt"/>
              <a:buAutoNum type="alphaLcParenR"/>
            </a:pPr>
            <a:r>
              <a:rPr lang="en-US" dirty="0" smtClean="0">
                <a:latin typeface="Arial" pitchFamily="34" charset="0"/>
                <a:cs typeface="Arial" pitchFamily="34" charset="0"/>
              </a:rPr>
              <a:t>Name changes</a:t>
            </a:r>
          </a:p>
          <a:p>
            <a:pPr marL="1371600" lvl="2" indent="-457200">
              <a:buFont typeface="+mj-lt"/>
              <a:buAutoNum type="alphaLcParenR"/>
            </a:pPr>
            <a:r>
              <a:rPr lang="en-US" dirty="0" smtClean="0">
                <a:latin typeface="Arial" pitchFamily="34" charset="0"/>
                <a:cs typeface="Arial" pitchFamily="34" charset="0"/>
              </a:rPr>
              <a:t>Traditional languages were forbidden to be spoken</a:t>
            </a:r>
          </a:p>
          <a:p>
            <a:pPr marL="1371600" lvl="2" indent="-457200">
              <a:buFont typeface="+mj-lt"/>
              <a:buAutoNum type="alphaLcParenR"/>
            </a:pPr>
            <a:r>
              <a:rPr lang="en-US" dirty="0" smtClean="0">
                <a:latin typeface="Arial" pitchFamily="34" charset="0"/>
                <a:cs typeface="Arial" pitchFamily="34" charset="0"/>
              </a:rPr>
              <a:t>Social roles were changed</a:t>
            </a:r>
          </a:p>
          <a:p>
            <a:pPr marL="1371600" lvl="2" indent="-457200">
              <a:buFont typeface="+mj-lt"/>
              <a:buAutoNum type="alphaLcParenR"/>
            </a:pPr>
            <a:r>
              <a:rPr lang="en-US" dirty="0" smtClean="0">
                <a:latin typeface="Arial" pitchFamily="34" charset="0"/>
                <a:cs typeface="Arial" pitchFamily="34" charset="0"/>
              </a:rPr>
              <a:t>Initiation rites were forbidden</a:t>
            </a:r>
          </a:p>
          <a:p>
            <a:pPr marL="1371600" lvl="2" indent="-457200">
              <a:buFont typeface="+mj-lt"/>
              <a:buAutoNum type="alphaLcParenR"/>
            </a:pPr>
            <a:r>
              <a:rPr lang="en-US" dirty="0" smtClean="0">
                <a:latin typeface="Arial" pitchFamily="34" charset="0"/>
                <a:cs typeface="Arial" pitchFamily="34" charset="0"/>
              </a:rPr>
              <a:t>Control placed on who could marry whom</a:t>
            </a:r>
          </a:p>
          <a:p>
            <a:pPr marL="1371600" lvl="2" indent="-457200">
              <a:buFont typeface="+mj-lt"/>
              <a:buAutoNum type="alphaLcParenR"/>
            </a:pPr>
            <a:r>
              <a:rPr lang="en-US" dirty="0" smtClean="0">
                <a:latin typeface="Arial" pitchFamily="34" charset="0"/>
                <a:cs typeface="Arial" pitchFamily="34" charset="0"/>
              </a:rPr>
              <a:t>Work/employment roles was dictated by authorities</a:t>
            </a:r>
          </a:p>
          <a:p>
            <a:pPr marL="1371600" lvl="2" indent="-457200">
              <a:buFont typeface="+mj-lt"/>
              <a:buAutoNum type="alphaLcParenR"/>
            </a:pPr>
            <a:r>
              <a:rPr lang="en-US" dirty="0" smtClean="0">
                <a:latin typeface="Arial" pitchFamily="34" charset="0"/>
                <a:cs typeface="Arial" pitchFamily="34" charset="0"/>
              </a:rPr>
              <a:t>Wages and employment conditions – sometimes they worked on pastoral stations just for sustenance.</a:t>
            </a:r>
          </a:p>
          <a:p>
            <a:pPr marL="1371600" lvl="2" indent="-457200">
              <a:buFont typeface="+mj-lt"/>
              <a:buAutoNum type="alphaLcParenR"/>
            </a:pPr>
            <a:r>
              <a:rPr lang="en-US" dirty="0" smtClean="0">
                <a:latin typeface="Arial" pitchFamily="34" charset="0"/>
                <a:cs typeface="Arial" pitchFamily="34" charset="0"/>
              </a:rPr>
              <a:t>Movement (from reserves and missions) was restricted</a:t>
            </a:r>
          </a:p>
          <a:p>
            <a:endParaRPr lang="en-US" u="sng" dirty="0" smtClean="0"/>
          </a:p>
          <a:p>
            <a:pPr>
              <a:buNone/>
            </a:pPr>
            <a:endParaRPr lang="en-AU" dirty="0"/>
          </a:p>
        </p:txBody>
      </p:sp>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a:solidFill>
            <a:schemeClr val="accent6">
              <a:lumMod val="20000"/>
              <a:lumOff val="80000"/>
            </a:schemeClr>
          </a:solidFill>
        </p:spPr>
        <p:txBody>
          <a:bodyPr>
            <a:normAutofit fontScale="62500" lnSpcReduction="20000"/>
          </a:bodyPr>
          <a:lstStyle/>
          <a:p>
            <a:pPr>
              <a:buNone/>
            </a:pPr>
            <a:r>
              <a:rPr lang="en-US" sz="4800" b="1" u="sng" dirty="0" smtClean="0">
                <a:latin typeface="Arial" pitchFamily="34" charset="0"/>
                <a:cs typeface="Arial" pitchFamily="34" charset="0"/>
              </a:rPr>
              <a:t>Separation/Segregation</a:t>
            </a:r>
          </a:p>
          <a:p>
            <a:pPr>
              <a:buNone/>
            </a:pPr>
            <a:endParaRPr lang="en-US" sz="4800" b="1" u="sng" dirty="0" smtClean="0">
              <a:latin typeface="Arial" pitchFamily="34" charset="0"/>
              <a:cs typeface="Arial" pitchFamily="34" charset="0"/>
            </a:endParaRPr>
          </a:p>
          <a:p>
            <a:r>
              <a:rPr lang="en-US" sz="3800" dirty="0" smtClean="0">
                <a:latin typeface="Arial" pitchFamily="34" charset="0"/>
                <a:cs typeface="Arial" pitchFamily="34" charset="0"/>
              </a:rPr>
              <a:t>The results/effect of such policies were:</a:t>
            </a:r>
          </a:p>
          <a:p>
            <a:pPr marL="1371600" lvl="2" indent="-457200">
              <a:buFont typeface="+mj-lt"/>
              <a:buAutoNum type="alphaLcParenR"/>
            </a:pPr>
            <a:r>
              <a:rPr lang="en-US" sz="3800" dirty="0" smtClean="0">
                <a:latin typeface="Arial" pitchFamily="34" charset="0"/>
                <a:cs typeface="Arial" pitchFamily="34" charset="0"/>
              </a:rPr>
              <a:t>Loss of link with the land</a:t>
            </a:r>
          </a:p>
          <a:p>
            <a:pPr marL="1371600" lvl="2" indent="-457200">
              <a:buFont typeface="+mj-lt"/>
              <a:buAutoNum type="alphaLcParenR"/>
            </a:pPr>
            <a:r>
              <a:rPr lang="en-US" sz="3800" dirty="0" smtClean="0">
                <a:latin typeface="Arial" pitchFamily="34" charset="0"/>
                <a:cs typeface="Arial" pitchFamily="34" charset="0"/>
              </a:rPr>
              <a:t>Religious rituals were not practised</a:t>
            </a:r>
          </a:p>
          <a:p>
            <a:pPr marL="1371600" lvl="2" indent="-457200">
              <a:buFont typeface="+mj-lt"/>
              <a:buAutoNum type="alphaLcParenR"/>
            </a:pPr>
            <a:r>
              <a:rPr lang="en-US" sz="3800" dirty="0" smtClean="0">
                <a:latin typeface="Arial" pitchFamily="34" charset="0"/>
                <a:cs typeface="Arial" pitchFamily="34" charset="0"/>
              </a:rPr>
              <a:t>Initiation rites was lost</a:t>
            </a:r>
          </a:p>
          <a:p>
            <a:pPr marL="1371600" lvl="2" indent="-457200">
              <a:buFont typeface="+mj-lt"/>
              <a:buAutoNum type="alphaLcParenR"/>
            </a:pPr>
            <a:r>
              <a:rPr lang="en-US" sz="3800" dirty="0" smtClean="0">
                <a:latin typeface="Arial" pitchFamily="34" charset="0"/>
                <a:cs typeface="Arial" pitchFamily="34" charset="0"/>
              </a:rPr>
              <a:t>Languages were forgotten</a:t>
            </a:r>
          </a:p>
          <a:p>
            <a:pPr marL="1371600" lvl="2" indent="-457200">
              <a:buFont typeface="+mj-lt"/>
              <a:buAutoNum type="alphaLcParenR"/>
            </a:pPr>
            <a:r>
              <a:rPr lang="en-US" sz="3800" dirty="0" smtClean="0">
                <a:latin typeface="Arial" pitchFamily="34" charset="0"/>
                <a:cs typeface="Arial" pitchFamily="34" charset="0"/>
              </a:rPr>
              <a:t>Traditional gender roles were blurred</a:t>
            </a:r>
          </a:p>
          <a:p>
            <a:pPr marL="1371600" lvl="2" indent="-457200">
              <a:buFont typeface="+mj-lt"/>
              <a:buAutoNum type="alphaLcParenR"/>
            </a:pPr>
            <a:r>
              <a:rPr lang="en-US" sz="3800" dirty="0" smtClean="0">
                <a:latin typeface="Arial" pitchFamily="34" charset="0"/>
                <a:cs typeface="Arial" pitchFamily="34" charset="0"/>
              </a:rPr>
              <a:t>Kinship – that bond that kept communities together was altered</a:t>
            </a:r>
          </a:p>
          <a:p>
            <a:pPr marL="1371600" lvl="2" indent="-457200">
              <a:buFont typeface="+mj-lt"/>
              <a:buAutoNum type="alphaLcParenR"/>
            </a:pPr>
            <a:r>
              <a:rPr lang="en-US" sz="3800" dirty="0" smtClean="0">
                <a:latin typeface="Arial" pitchFamily="34" charset="0"/>
                <a:cs typeface="Arial" pitchFamily="34" charset="0"/>
              </a:rPr>
              <a:t>Aboriginal spirituality  and culture was overtaken by “white” dominance and Aboriginal traditions were devalued. </a:t>
            </a:r>
          </a:p>
          <a:p>
            <a:pPr marL="1371600" lvl="2" indent="-457200">
              <a:buNone/>
            </a:pPr>
            <a:endParaRPr lang="en-US" dirty="0" smtClean="0">
              <a:latin typeface="Arial" pitchFamily="34" charset="0"/>
              <a:cs typeface="Arial" pitchFamily="34" charset="0"/>
            </a:endParaRPr>
          </a:p>
          <a:p>
            <a:pPr marL="1371600" lvl="2" indent="-457200">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7969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683568" y="5857891"/>
            <a:ext cx="7817522" cy="1231106"/>
          </a:xfrm>
          <a:prstGeom prst="rect">
            <a:avLst/>
          </a:prstGeom>
          <a:noFill/>
          <a:ln>
            <a:solidFill>
              <a:srgbClr val="002060"/>
            </a:solidFill>
          </a:ln>
        </p:spPr>
        <p:txBody>
          <a:bodyPr wrap="square" rtlCol="0">
            <a:spAutoFit/>
          </a:bodyPr>
          <a:lstStyle/>
          <a:p>
            <a:pPr marL="0" lvl="2" algn="ctr"/>
            <a:r>
              <a:rPr lang="en-US" sz="2800" dirty="0" smtClean="0">
                <a:solidFill>
                  <a:srgbClr val="FF0000"/>
                </a:solidFill>
                <a:latin typeface="Arial" pitchFamily="34" charset="0"/>
                <a:cs typeface="Arial" pitchFamily="34" charset="0"/>
              </a:rPr>
              <a:t>Colonization – Separation/segregation has had a devastating outcome for the Aboriginal nations</a:t>
            </a:r>
          </a:p>
          <a:p>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6048672"/>
          </a:xfrm>
          <a:solidFill>
            <a:schemeClr val="accent6">
              <a:lumMod val="20000"/>
              <a:lumOff val="80000"/>
            </a:schemeClr>
          </a:solidFill>
        </p:spPr>
        <p:txBody>
          <a:bodyPr>
            <a:normAutofit fontScale="85000" lnSpcReduction="20000"/>
          </a:bodyPr>
          <a:lstStyle/>
          <a:p>
            <a:pPr>
              <a:buNone/>
            </a:pPr>
            <a:r>
              <a:rPr lang="en-US" sz="3800" b="1" u="sng" dirty="0" smtClean="0">
                <a:latin typeface="Arial" pitchFamily="34" charset="0"/>
                <a:cs typeface="Arial" pitchFamily="34" charset="0"/>
              </a:rPr>
              <a:t>Protectionism</a:t>
            </a:r>
          </a:p>
          <a:p>
            <a:pPr>
              <a:buNone/>
            </a:pPr>
            <a:r>
              <a:rPr lang="en-US" dirty="0" smtClean="0">
                <a:latin typeface="Arial" pitchFamily="34" charset="0"/>
                <a:cs typeface="Arial" pitchFamily="34" charset="0"/>
              </a:rPr>
              <a:t>Whilst protectionism was a well intentioned policy…its implementation complimented separation.</a:t>
            </a:r>
          </a:p>
          <a:p>
            <a:r>
              <a:rPr lang="en-US" dirty="0" smtClean="0">
                <a:latin typeface="Arial" pitchFamily="34" charset="0"/>
                <a:cs typeface="Arial" pitchFamily="34" charset="0"/>
              </a:rPr>
              <a:t>Global and domestic pressure bought about the change in policy.</a:t>
            </a:r>
          </a:p>
          <a:p>
            <a:r>
              <a:rPr lang="en-US" dirty="0" smtClean="0">
                <a:latin typeface="Arial" pitchFamily="34" charset="0"/>
                <a:cs typeface="Arial" pitchFamily="34" charset="0"/>
              </a:rPr>
              <a:t>Protectors and assistant protectors gave the state unlimited control over Aboriginal lives.</a:t>
            </a:r>
          </a:p>
          <a:p>
            <a:r>
              <a:rPr lang="en-US" dirty="0" smtClean="0">
                <a:latin typeface="Arial" pitchFamily="34" charset="0"/>
                <a:cs typeface="Arial" pitchFamily="34" charset="0"/>
              </a:rPr>
              <a:t>Government employees, police and missionaries were chosen for the positions – these were no clean skins in dealing with Aborigines.</a:t>
            </a:r>
          </a:p>
          <a:p>
            <a:r>
              <a:rPr lang="en-US" dirty="0" smtClean="0">
                <a:latin typeface="Arial" pitchFamily="34" charset="0"/>
                <a:cs typeface="Arial" pitchFamily="34" charset="0"/>
              </a:rPr>
              <a:t>Some claim that the policy made Aborigines “wards of the state”.</a:t>
            </a:r>
          </a:p>
          <a:p>
            <a:r>
              <a:rPr lang="en-US" dirty="0" smtClean="0">
                <a:latin typeface="Arial" pitchFamily="34" charset="0"/>
                <a:cs typeface="Arial" pitchFamily="34" charset="0"/>
              </a:rPr>
              <a:t>Individual protectors “tried to do some good’ but overwhelmingly the policy was seen as a disaster. </a:t>
            </a:r>
          </a:p>
          <a:p>
            <a:r>
              <a:rPr lang="en-US" dirty="0" smtClean="0">
                <a:latin typeface="Arial" pitchFamily="34" charset="0"/>
                <a:cs typeface="Arial" pitchFamily="34" charset="0"/>
              </a:rPr>
              <a:t>In the end, the policy was abandoned and the Aborigines “were on their own”.</a:t>
            </a:r>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7969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a:solidFill>
            <a:schemeClr val="accent6">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Assimilation</a:t>
            </a:r>
          </a:p>
          <a:p>
            <a:pPr>
              <a:buNone/>
            </a:pPr>
            <a:endParaRPr lang="en-US" b="1" u="sng" dirty="0" smtClean="0">
              <a:latin typeface="Arial" pitchFamily="34" charset="0"/>
              <a:cs typeface="Arial" pitchFamily="34" charset="0"/>
            </a:endParaRPr>
          </a:p>
          <a:p>
            <a:pPr algn="just"/>
            <a:r>
              <a:rPr lang="en-US" dirty="0" smtClean="0">
                <a:latin typeface="Arial" pitchFamily="34" charset="0"/>
                <a:cs typeface="Arial" pitchFamily="34" charset="0"/>
              </a:rPr>
              <a:t>Aborigines did not “all die out”, as was predicted.</a:t>
            </a:r>
            <a:r>
              <a:rPr lang="en-AU" dirty="0" smtClean="0">
                <a:latin typeface="Arial" pitchFamily="34" charset="0"/>
                <a:cs typeface="Arial" pitchFamily="34" charset="0"/>
              </a:rPr>
              <a:t> They were excluded from census figures until 1967. They were not asked for input into the Australian Constitution of 1900 which as based on “egalitarianism”. </a:t>
            </a:r>
          </a:p>
          <a:p>
            <a:pPr algn="just"/>
            <a:r>
              <a:rPr lang="en-AU" dirty="0" smtClean="0">
                <a:latin typeface="Arial" pitchFamily="34" charset="0"/>
                <a:cs typeface="Arial" pitchFamily="34" charset="0"/>
              </a:rPr>
              <a:t>Faced with the Aboriginal dilemma, Australian governments and institutions asked “Who’s to blame for the Aboriginal state of affairs?” </a:t>
            </a:r>
          </a:p>
          <a:p>
            <a:pPr algn="just"/>
            <a:r>
              <a:rPr lang="en-AU" dirty="0" smtClean="0">
                <a:latin typeface="Arial" pitchFamily="34" charset="0"/>
                <a:cs typeface="Arial" pitchFamily="34" charset="0"/>
              </a:rPr>
              <a:t>In the post war period, Australia changed tact on Aboriginal affairs, moving from separation and protectionism </a:t>
            </a:r>
            <a:r>
              <a:rPr lang="en-AU" i="1" dirty="0" smtClean="0">
                <a:latin typeface="Arial" pitchFamily="34" charset="0"/>
                <a:cs typeface="Arial" pitchFamily="34" charset="0"/>
              </a:rPr>
              <a:t>to Assimilation</a:t>
            </a:r>
            <a:r>
              <a:rPr lang="en-AU" i="1" dirty="0" smtClean="0"/>
              <a:t>.</a:t>
            </a:r>
            <a:endParaRPr lang="en-AU" dirty="0" smtClean="0"/>
          </a:p>
          <a:p>
            <a:pPr algn="just">
              <a:buNone/>
            </a:pPr>
            <a:endParaRPr lang="en-US" dirty="0" smtClean="0"/>
          </a:p>
        </p:txBody>
      </p:sp>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00108"/>
            <a:ext cx="9144000" cy="5857892"/>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Assimilation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1937 Conference agreed that Aborigines who were “not full blood” should be absorbed into the wider population.</a:t>
            </a:r>
          </a:p>
          <a:p>
            <a:r>
              <a:rPr lang="en-US" dirty="0" smtClean="0">
                <a:latin typeface="Arial" pitchFamily="34" charset="0"/>
                <a:cs typeface="Arial" pitchFamily="34" charset="0"/>
              </a:rPr>
              <a:t>Aborigines under the Government’s control were sent to “training homes” – trained as domestics, farm </a:t>
            </a:r>
            <a:r>
              <a:rPr lang="en-US" dirty="0" err="1" smtClean="0">
                <a:latin typeface="Arial" pitchFamily="34" charset="0"/>
                <a:cs typeface="Arial" pitchFamily="34" charset="0"/>
              </a:rPr>
              <a:t>labourers</a:t>
            </a:r>
            <a:r>
              <a:rPr lang="en-US" dirty="0" smtClean="0">
                <a:latin typeface="Arial" pitchFamily="34" charset="0"/>
                <a:cs typeface="Arial" pitchFamily="34" charset="0"/>
              </a:rPr>
              <a:t>.</a:t>
            </a:r>
          </a:p>
          <a:p>
            <a:r>
              <a:rPr lang="en-US" dirty="0" smtClean="0">
                <a:latin typeface="Arial" pitchFamily="34" charset="0"/>
                <a:cs typeface="Arial" pitchFamily="34" charset="0"/>
              </a:rPr>
              <a:t>Children were fostered to non-Aboriginal families – leading to the Stolen Generation.</a:t>
            </a:r>
          </a:p>
          <a:p>
            <a:r>
              <a:rPr lang="en-US" dirty="0" smtClean="0">
                <a:latin typeface="Arial" pitchFamily="34" charset="0"/>
                <a:cs typeface="Arial" pitchFamily="34" charset="0"/>
              </a:rPr>
              <a:t>Missions changed their focus from protectorates to assisting in preparing children for assimilation into mainstream Australian society.</a:t>
            </a:r>
          </a:p>
          <a:p>
            <a:r>
              <a:rPr lang="en-US" dirty="0" smtClean="0">
                <a:latin typeface="Arial" pitchFamily="34" charset="0"/>
                <a:cs typeface="Arial" pitchFamily="34" charset="0"/>
              </a:rPr>
              <a:t>Policy was abandoned in 1972 but its pervasive effects are still evident.</a:t>
            </a:r>
          </a:p>
          <a:p>
            <a:endParaRPr lang="en-US" dirty="0" smtClean="0"/>
          </a:p>
          <a:p>
            <a:pPr>
              <a:buNone/>
            </a:pPr>
            <a:endParaRPr lang="en-US" dirty="0" smtClean="0"/>
          </a:p>
        </p:txBody>
      </p:sp>
      <p:sp>
        <p:nvSpPr>
          <p:cNvPr id="4" name="Title 3"/>
          <p:cNvSpPr>
            <a:spLocks noGrp="1"/>
          </p:cNvSpPr>
          <p:nvPr>
            <p:ph type="title"/>
          </p:nvPr>
        </p:nvSpPr>
        <p:spPr>
          <a:xfrm>
            <a:off x="0" y="188640"/>
            <a:ext cx="9144000" cy="79690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3" name="Content Placeholder 2"/>
          <p:cNvSpPr>
            <a:spLocks noGrp="1"/>
          </p:cNvSpPr>
          <p:nvPr>
            <p:ph idx="1"/>
          </p:nvPr>
        </p:nvSpPr>
        <p:spPr>
          <a:xfrm>
            <a:off x="0" y="1600200"/>
            <a:ext cx="9144000" cy="5257800"/>
          </a:xfrm>
          <a:solidFill>
            <a:schemeClr val="accent6">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Self- determination</a:t>
            </a:r>
          </a:p>
          <a:p>
            <a:pPr>
              <a:buNone/>
            </a:pPr>
            <a:endParaRPr lang="en-AU" b="1" u="sng" dirty="0" smtClean="0">
              <a:latin typeface="Arial" pitchFamily="34" charset="0"/>
              <a:cs typeface="Arial" pitchFamily="34" charset="0"/>
            </a:endParaRPr>
          </a:p>
          <a:p>
            <a:r>
              <a:rPr lang="en-US" dirty="0" smtClean="0">
                <a:latin typeface="Arial" pitchFamily="34" charset="0"/>
                <a:cs typeface="Arial" pitchFamily="34" charset="0"/>
              </a:rPr>
              <a:t>1972 saw the embracing of multiculturalism in Australia…for Aborigines this meant self-determination – a concept whereby Aborigines are supposed to be able to determine and control their own future.</a:t>
            </a:r>
          </a:p>
          <a:p>
            <a:r>
              <a:rPr lang="en-US" dirty="0" smtClean="0">
                <a:latin typeface="Arial" pitchFamily="34" charset="0"/>
                <a:cs typeface="Arial" pitchFamily="34" charset="0"/>
              </a:rPr>
              <a:t>The State powers on Aboriginal matters was surrendered to the Commonwealth in 1973.</a:t>
            </a:r>
          </a:p>
          <a:p>
            <a:r>
              <a:rPr lang="en-US" dirty="0" smtClean="0">
                <a:latin typeface="Arial" pitchFamily="34" charset="0"/>
                <a:cs typeface="Arial" pitchFamily="34" charset="0"/>
              </a:rPr>
              <a:t>A number of Government agencies were set up to foster this this new approach.</a:t>
            </a:r>
          </a:p>
          <a:p>
            <a:r>
              <a:rPr lang="en-US" dirty="0" smtClean="0">
                <a:latin typeface="Arial" pitchFamily="34" charset="0"/>
                <a:cs typeface="Arial" pitchFamily="34" charset="0"/>
              </a:rPr>
              <a:t>Some included: National Aboriginal Council, Aboriginal Development Commission, Council for Aboriginal Reconciliation.  </a:t>
            </a:r>
            <a:endParaRPr lang="en-AU"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Self- determination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Australian Governments (via grants) still direct Aboriginal communities via direct and indirect financial control.</a:t>
            </a:r>
          </a:p>
          <a:p>
            <a:r>
              <a:rPr lang="en-US" dirty="0" smtClean="0">
                <a:latin typeface="Arial" pitchFamily="34" charset="0"/>
                <a:cs typeface="Arial" pitchFamily="34" charset="0"/>
              </a:rPr>
              <a:t>Aborigines still perceive that Australia still has a very “paternal” view of Aborigines and not much has changed since colonial days.</a:t>
            </a:r>
          </a:p>
          <a:p>
            <a:r>
              <a:rPr lang="en-US" dirty="0" smtClean="0">
                <a:latin typeface="Arial" pitchFamily="34" charset="0"/>
                <a:cs typeface="Arial" pitchFamily="34" charset="0"/>
              </a:rPr>
              <a:t>Notwithstanding “terra nullius” – Australia still does not recognize Aboriginal sovereignty in law, culture, religion, economics.</a:t>
            </a:r>
          </a:p>
          <a:p>
            <a:r>
              <a:rPr lang="en-US" dirty="0" smtClean="0">
                <a:latin typeface="Arial" pitchFamily="34" charset="0"/>
                <a:cs typeface="Arial" pitchFamily="34" charset="0"/>
              </a:rPr>
              <a:t>Nevertheless…Aborigines have overcome many obstacles and continue with their beliefs.</a:t>
            </a:r>
          </a:p>
          <a:p>
            <a:endParaRPr lang="en-US" dirty="0" smtClean="0">
              <a:latin typeface="Arial" pitchFamily="34" charset="0"/>
              <a:cs typeface="Arial" pitchFamily="34" charset="0"/>
            </a:endParaRPr>
          </a:p>
        </p:txBody>
      </p:sp>
      <p:sp>
        <p:nvSpPr>
          <p:cNvPr id="4" name="Title 1"/>
          <p:cNvSpPr>
            <a:spLocks noGrp="1"/>
          </p:cNvSpPr>
          <p:nvPr>
            <p:ph type="title"/>
          </p:nvPr>
        </p:nvSpPr>
        <p:spPr>
          <a:xfrm>
            <a:off x="0" y="274638"/>
            <a:ext cx="9144000" cy="778098"/>
          </a:xfrm>
        </p:spPr>
        <p:txBody>
          <a:bodyPr>
            <a:norm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947024"/>
          </a:xfrm>
          <a:solidFill>
            <a:schemeClr val="accent6">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Land Rights – Native Title, </a:t>
            </a:r>
            <a:r>
              <a:rPr lang="en-US" b="1" u="sng" dirty="0" err="1" smtClean="0">
                <a:latin typeface="Arial" pitchFamily="34" charset="0"/>
                <a:cs typeface="Arial" pitchFamily="34" charset="0"/>
              </a:rPr>
              <a:t>Wik</a:t>
            </a:r>
            <a:endParaRPr lang="en-US" b="1" u="sng" dirty="0" smtClean="0">
              <a:latin typeface="Arial" pitchFamily="34" charset="0"/>
              <a:cs typeface="Arial" pitchFamily="34" charset="0"/>
            </a:endParaRP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The movement is a </a:t>
            </a:r>
            <a:r>
              <a:rPr lang="en-US" dirty="0" err="1" smtClean="0">
                <a:latin typeface="Arial" pitchFamily="34" charset="0"/>
                <a:cs typeface="Arial" pitchFamily="34" charset="0"/>
              </a:rPr>
              <a:t>religio</a:t>
            </a:r>
            <a:r>
              <a:rPr lang="en-US" dirty="0" smtClean="0">
                <a:latin typeface="Arial" pitchFamily="34" charset="0"/>
                <a:cs typeface="Arial" pitchFamily="34" charset="0"/>
              </a:rPr>
              <a:t>-political one which seeks to secure land rights for Aboriginal so that their religious, spiritual and cultural heritage is secure.</a:t>
            </a:r>
          </a:p>
          <a:p>
            <a:r>
              <a:rPr lang="en-US" dirty="0" smtClean="0">
                <a:latin typeface="Arial" pitchFamily="34" charset="0"/>
                <a:cs typeface="Arial" pitchFamily="34" charset="0"/>
              </a:rPr>
              <a:t>Whilst the movement is relatively recent (1950’s), the struggle for land rights dates back to colonial days – Aborigines never relinquished their lands voluntarily; hence there is argument that the struggle commenced when they were dispossessed.</a:t>
            </a:r>
          </a:p>
          <a:p>
            <a:r>
              <a:rPr lang="en-US" dirty="0" smtClean="0">
                <a:latin typeface="Arial" pitchFamily="34" charset="0"/>
                <a:cs typeface="Arial" pitchFamily="34" charset="0"/>
              </a:rPr>
              <a:t>1963 The </a:t>
            </a:r>
            <a:r>
              <a:rPr lang="en-US" dirty="0" err="1" smtClean="0">
                <a:latin typeface="Arial" pitchFamily="34" charset="0"/>
                <a:cs typeface="Arial" pitchFamily="34" charset="0"/>
              </a:rPr>
              <a:t>Yirrkala</a:t>
            </a:r>
            <a:r>
              <a:rPr lang="en-US" dirty="0" smtClean="0">
                <a:latin typeface="Arial" pitchFamily="34" charset="0"/>
                <a:cs typeface="Arial" pitchFamily="34" charset="0"/>
              </a:rPr>
              <a:t> people presented a petition to the Commonwealth Government protesting the loss of land taken over by a mining company.</a:t>
            </a:r>
          </a:p>
          <a:p>
            <a:r>
              <a:rPr lang="en-US" dirty="0" smtClean="0">
                <a:latin typeface="Arial" pitchFamily="34" charset="0"/>
                <a:cs typeface="Arial" pitchFamily="34" charset="0"/>
              </a:rPr>
              <a:t>1965, a group of thirty some people, led by aboriginal leader Charles Perkins led a tour highlighting Aboriginal racial discrimination.</a:t>
            </a:r>
          </a:p>
        </p:txBody>
      </p:sp>
      <p:sp>
        <p:nvSpPr>
          <p:cNvPr id="4" name="Title 1"/>
          <p:cNvSpPr>
            <a:spLocks noGrp="1"/>
          </p:cNvSpPr>
          <p:nvPr>
            <p:ph type="title"/>
          </p:nvPr>
        </p:nvSpPr>
        <p:spPr>
          <a:xfrm>
            <a:off x="0" y="274638"/>
            <a:ext cx="9144000" cy="868346"/>
          </a:xfrm>
        </p:spPr>
        <p:txBody>
          <a:bodyPr>
            <a:norm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a:solidFill>
            <a:schemeClr val="accent6">
              <a:lumMod val="40000"/>
              <a:lumOff val="60000"/>
            </a:schemeClr>
          </a:solidFill>
        </p:spPr>
        <p:txBody>
          <a:bodyPr>
            <a:normAutofit fontScale="92500" lnSpcReduction="20000"/>
          </a:bodyPr>
          <a:lstStyle/>
          <a:p>
            <a:pPr>
              <a:buNone/>
            </a:pPr>
            <a:r>
              <a:rPr lang="en-US" sz="3000" b="1" u="sng" dirty="0" smtClean="0">
                <a:latin typeface="Arial" pitchFamily="34" charset="0"/>
                <a:cs typeface="Arial" pitchFamily="34" charset="0"/>
              </a:rPr>
              <a:t>Land</a:t>
            </a:r>
          </a:p>
          <a:p>
            <a:pPr>
              <a:buNone/>
            </a:pPr>
            <a:endParaRPr lang="en-US" sz="3000" b="1" u="sng" dirty="0" smtClean="0">
              <a:latin typeface="Arial" pitchFamily="34" charset="0"/>
              <a:cs typeface="Arial" pitchFamily="34" charset="0"/>
            </a:endParaRPr>
          </a:p>
          <a:p>
            <a:r>
              <a:rPr lang="en-US" sz="3000" dirty="0" smtClean="0">
                <a:latin typeface="Arial" pitchFamily="34" charset="0"/>
                <a:cs typeface="Arial" pitchFamily="34" charset="0"/>
              </a:rPr>
              <a:t>A living organism – earth, trees, rivers, sky…… </a:t>
            </a:r>
          </a:p>
          <a:p>
            <a:r>
              <a:rPr lang="en-US" sz="3000" dirty="0" smtClean="0">
                <a:latin typeface="Arial" pitchFamily="34" charset="0"/>
                <a:cs typeface="Arial" pitchFamily="34" charset="0"/>
              </a:rPr>
              <a:t>source of life  - food and shelter</a:t>
            </a:r>
            <a:endParaRPr lang="en-AU" sz="3000" dirty="0" smtClean="0">
              <a:latin typeface="Arial" pitchFamily="34" charset="0"/>
              <a:cs typeface="Arial" pitchFamily="34" charset="0"/>
            </a:endParaRPr>
          </a:p>
          <a:p>
            <a:r>
              <a:rPr lang="en-US" sz="3000" dirty="0" smtClean="0">
                <a:latin typeface="Arial" pitchFamily="34" charset="0"/>
                <a:cs typeface="Arial" pitchFamily="34" charset="0"/>
              </a:rPr>
              <a:t>sense of sacred</a:t>
            </a:r>
          </a:p>
          <a:p>
            <a:r>
              <a:rPr lang="en-US" sz="3000" dirty="0" smtClean="0">
                <a:latin typeface="Arial" pitchFamily="34" charset="0"/>
                <a:cs typeface="Arial" pitchFamily="34" charset="0"/>
              </a:rPr>
              <a:t>collective ownership means collective responsibility.</a:t>
            </a:r>
          </a:p>
          <a:p>
            <a:r>
              <a:rPr lang="en-US" sz="3000" dirty="0" smtClean="0">
                <a:latin typeface="Arial" pitchFamily="34" charset="0"/>
                <a:cs typeface="Arial" pitchFamily="34" charset="0"/>
              </a:rPr>
              <a:t>“communal” ownership: not the western notion of individual property.</a:t>
            </a:r>
          </a:p>
          <a:p>
            <a:r>
              <a:rPr lang="en-US" sz="3000" dirty="0" smtClean="0">
                <a:latin typeface="Arial" pitchFamily="34" charset="0"/>
                <a:cs typeface="Arial" pitchFamily="34" charset="0"/>
              </a:rPr>
              <a:t>ownership is based on “division of labour” rather than possession.</a:t>
            </a:r>
          </a:p>
          <a:p>
            <a:r>
              <a:rPr lang="en-US" sz="3000" dirty="0" smtClean="0">
                <a:latin typeface="Arial" pitchFamily="34" charset="0"/>
                <a:cs typeface="Arial" pitchFamily="34" charset="0"/>
              </a:rPr>
              <a:t>rituals are associated with hunting and harvesting cycles.</a:t>
            </a:r>
          </a:p>
          <a:p>
            <a:pPr algn="ctr">
              <a:buNone/>
            </a:pPr>
            <a:r>
              <a:rPr lang="en-US" sz="3000" i="1" dirty="0" smtClean="0">
                <a:solidFill>
                  <a:srgbClr val="FF0000"/>
                </a:solidFill>
                <a:latin typeface="Arial" pitchFamily="34" charset="0"/>
                <a:cs typeface="Arial" pitchFamily="34" charset="0"/>
              </a:rPr>
              <a:t>“we don’t own the land, the land owns us”</a:t>
            </a:r>
          </a:p>
          <a:p>
            <a:pPr algn="r">
              <a:buNone/>
            </a:pPr>
            <a:r>
              <a:rPr lang="en-US" sz="1800" i="1" dirty="0" smtClean="0">
                <a:solidFill>
                  <a:srgbClr val="FF0000"/>
                </a:solidFill>
                <a:latin typeface="Arial" pitchFamily="34" charset="0"/>
                <a:cs typeface="Arial" pitchFamily="34" charset="0"/>
              </a:rPr>
              <a:t>National Park Ranger in WA</a:t>
            </a:r>
            <a:endParaRPr lang="en-US" sz="1900" i="1" dirty="0" smtClean="0">
              <a:solidFill>
                <a:srgbClr val="FF0000"/>
              </a:solidFill>
              <a:latin typeface="Arial" pitchFamily="34" charset="0"/>
              <a:cs typeface="Arial" pitchFamily="34" charset="0"/>
            </a:endParaRPr>
          </a:p>
          <a:p>
            <a:pPr>
              <a:buNone/>
            </a:pPr>
            <a:endParaRPr lang="en-US" dirty="0" smtClean="0"/>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18 Whitlan and Lingarri.gif"/>
          <p:cNvPicPr>
            <a:picLocks noGrp="1" noChangeAspect="1"/>
          </p:cNvPicPr>
          <p:nvPr>
            <p:ph idx="1"/>
          </p:nvPr>
        </p:nvPicPr>
        <p:blipFill>
          <a:blip r:embed="rId2" cstate="print"/>
          <a:stretch>
            <a:fillRect/>
          </a:stretch>
        </p:blipFill>
        <p:spPr>
          <a:xfrm>
            <a:off x="1857356" y="983387"/>
            <a:ext cx="5072097" cy="4374439"/>
          </a:xfrm>
        </p:spPr>
      </p:pic>
      <p:sp>
        <p:nvSpPr>
          <p:cNvPr id="4" name="Title 1"/>
          <p:cNvSpPr>
            <a:spLocks noGrp="1"/>
          </p:cNvSpPr>
          <p:nvPr>
            <p:ph type="title"/>
          </p:nvPr>
        </p:nvSpPr>
        <p:spPr>
          <a:xfrm>
            <a:off x="457200" y="274638"/>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428596" y="5500702"/>
            <a:ext cx="8429684" cy="1754326"/>
          </a:xfrm>
          <a:prstGeom prst="rect">
            <a:avLst/>
          </a:prstGeom>
          <a:noFill/>
        </p:spPr>
        <p:txBody>
          <a:bodyPr wrap="square" rtlCol="0">
            <a:spAutoFit/>
          </a:bodyPr>
          <a:lstStyle/>
          <a:p>
            <a:r>
              <a:rPr lang="en-AU" dirty="0" smtClean="0">
                <a:latin typeface="Arial" pitchFamily="34" charset="0"/>
                <a:cs typeface="Arial" pitchFamily="34" charset="0"/>
              </a:rPr>
              <a:t>“I want to acknowledge that we Australians have still much to do to redress the injustice and oppression that has for so long been the loss of Black Australians…. And I want to give back to you formally in Aboriginal and Australian Law ownership of this land of your fathers.” Whitlam, 1975</a:t>
            </a:r>
          </a:p>
          <a:p>
            <a:endParaRPr lang="en-AU" dirty="0" smtClean="0"/>
          </a:p>
          <a:p>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a:solidFill>
            <a:schemeClr val="accent6">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Land Rights – Native Title, </a:t>
            </a:r>
            <a:r>
              <a:rPr lang="en-US" b="1" u="sng" dirty="0" err="1" smtClean="0">
                <a:latin typeface="Arial" pitchFamily="34" charset="0"/>
                <a:cs typeface="Arial" pitchFamily="34" charset="0"/>
              </a:rPr>
              <a:t>Wik</a:t>
            </a:r>
            <a:endParaRPr lang="en-US" b="1" u="sng" dirty="0" smtClean="0">
              <a:latin typeface="Arial" pitchFamily="34" charset="0"/>
              <a:cs typeface="Arial" pitchFamily="34" charset="0"/>
            </a:endParaRP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1966, </a:t>
            </a:r>
            <a:r>
              <a:rPr lang="en-US" dirty="0" smtClean="0">
                <a:latin typeface="Arial" pitchFamily="34" charset="0"/>
                <a:cs typeface="Arial" pitchFamily="34" charset="0"/>
              </a:rPr>
              <a:t>the </a:t>
            </a:r>
            <a:r>
              <a:rPr lang="en-US" dirty="0" err="1" smtClean="0">
                <a:latin typeface="Arial" pitchFamily="34" charset="0"/>
                <a:cs typeface="Arial" pitchFamily="34" charset="0"/>
              </a:rPr>
              <a:t>Gurundji</a:t>
            </a:r>
            <a:r>
              <a:rPr lang="en-US" dirty="0" smtClean="0">
                <a:latin typeface="Arial" pitchFamily="34" charset="0"/>
                <a:cs typeface="Arial" pitchFamily="34" charset="0"/>
              </a:rPr>
              <a:t> people went on strike pressing </a:t>
            </a:r>
            <a:r>
              <a:rPr lang="en-US" smtClean="0">
                <a:latin typeface="Arial" pitchFamily="34" charset="0"/>
                <a:cs typeface="Arial" pitchFamily="34" charset="0"/>
              </a:rPr>
              <a:t>their </a:t>
            </a:r>
            <a:r>
              <a:rPr lang="en-US" smtClean="0">
                <a:latin typeface="Arial" pitchFamily="34" charset="0"/>
                <a:cs typeface="Arial" pitchFamily="34" charset="0"/>
              </a:rPr>
              <a:t>claim </a:t>
            </a:r>
            <a:r>
              <a:rPr lang="en-US" dirty="0" smtClean="0">
                <a:latin typeface="Arial" pitchFamily="34" charset="0"/>
                <a:cs typeface="Arial" pitchFamily="34" charset="0"/>
              </a:rPr>
              <a:t>for part of Wave Hill pastoral station – known as the Wave Hill strike.</a:t>
            </a:r>
          </a:p>
          <a:p>
            <a:r>
              <a:rPr lang="en-US" dirty="0" smtClean="0">
                <a:latin typeface="Arial" pitchFamily="34" charset="0"/>
                <a:cs typeface="Arial" pitchFamily="34" charset="0"/>
              </a:rPr>
              <a:t>1967, the referendum allowed constitutional changes in </a:t>
            </a:r>
            <a:r>
              <a:rPr lang="en-US" dirty="0" err="1" smtClean="0">
                <a:latin typeface="Arial" pitchFamily="34" charset="0"/>
                <a:cs typeface="Arial" pitchFamily="34" charset="0"/>
              </a:rPr>
              <a:t>favour</a:t>
            </a:r>
            <a:r>
              <a:rPr lang="en-US" dirty="0" smtClean="0">
                <a:latin typeface="Arial" pitchFamily="34" charset="0"/>
                <a:cs typeface="Arial" pitchFamily="34" charset="0"/>
              </a:rPr>
              <a:t> of Aborigines – counted in national census and  Commonwealth jurisdiction regarding Aboriginal peoples. </a:t>
            </a:r>
          </a:p>
          <a:p>
            <a:r>
              <a:rPr lang="en-US" dirty="0" smtClean="0">
                <a:latin typeface="Arial" pitchFamily="34" charset="0"/>
                <a:cs typeface="Arial" pitchFamily="34" charset="0"/>
              </a:rPr>
              <a:t>1972 is important for the establishment of the Aboriginal Tent Embassy – in front of Parliament House Canberra – focusing attention on Aboriginal injustices, including land rights.</a:t>
            </a:r>
            <a:endParaRPr lang="en-AU" dirty="0" smtClean="0">
              <a:latin typeface="Arial" pitchFamily="34" charset="0"/>
              <a:cs typeface="Arial" pitchFamily="34" charset="0"/>
            </a:endParaRPr>
          </a:p>
          <a:p>
            <a:endParaRPr lang="en-US" b="1" u="sng"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a:solidFill>
            <a:schemeClr val="accent6">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Land Rights – Native Title, </a:t>
            </a:r>
            <a:r>
              <a:rPr lang="en-US" b="1" u="sng" dirty="0" err="1" smtClean="0">
                <a:latin typeface="Arial" pitchFamily="34" charset="0"/>
                <a:cs typeface="Arial" pitchFamily="34" charset="0"/>
              </a:rPr>
              <a:t>Wik</a:t>
            </a:r>
            <a:endParaRPr lang="en-US" b="1" u="sng" dirty="0" smtClean="0">
              <a:latin typeface="Arial" pitchFamily="34" charset="0"/>
              <a:cs typeface="Arial" pitchFamily="34" charset="0"/>
            </a:endParaRP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Aboriginal appeals for land justice went unheeded….in politics and at the UN.</a:t>
            </a:r>
          </a:p>
          <a:p>
            <a:r>
              <a:rPr lang="en-US" dirty="0" smtClean="0">
                <a:latin typeface="Arial" pitchFamily="34" charset="0"/>
                <a:cs typeface="Arial" pitchFamily="34" charset="0"/>
              </a:rPr>
              <a:t>Decision was made to promote land rights via legal avenues.</a:t>
            </a:r>
          </a:p>
          <a:p>
            <a:r>
              <a:rPr lang="en-US" dirty="0" smtClean="0">
                <a:latin typeface="Arial" pitchFamily="34" charset="0"/>
                <a:cs typeface="Arial" pitchFamily="34" charset="0"/>
              </a:rPr>
              <a:t>1971, NT Supreme Court determined that Aborigines (</a:t>
            </a:r>
            <a:r>
              <a:rPr lang="en-US" dirty="0" err="1" smtClean="0">
                <a:latin typeface="Arial" pitchFamily="34" charset="0"/>
                <a:cs typeface="Arial" pitchFamily="34" charset="0"/>
              </a:rPr>
              <a:t>Yolngu</a:t>
            </a:r>
            <a:r>
              <a:rPr lang="en-US" dirty="0" smtClean="0">
                <a:latin typeface="Arial" pitchFamily="34" charset="0"/>
                <a:cs typeface="Arial" pitchFamily="34" charset="0"/>
              </a:rPr>
              <a:t> People) had no legal rights to their lands.</a:t>
            </a:r>
          </a:p>
          <a:p>
            <a:r>
              <a:rPr lang="en-US" dirty="0" smtClean="0">
                <a:latin typeface="Arial" pitchFamily="34" charset="0"/>
                <a:cs typeface="Arial" pitchFamily="34" charset="0"/>
              </a:rPr>
              <a:t>1978, again their petition failed.</a:t>
            </a:r>
          </a:p>
          <a:p>
            <a:r>
              <a:rPr lang="en-US" dirty="0" smtClean="0">
                <a:latin typeface="Arial" pitchFamily="34" charset="0"/>
                <a:cs typeface="Arial" pitchFamily="34" charset="0"/>
              </a:rPr>
              <a:t>1982, Eddie </a:t>
            </a:r>
            <a:r>
              <a:rPr lang="en-US" dirty="0" err="1" smtClean="0">
                <a:latin typeface="Arial" pitchFamily="34" charset="0"/>
                <a:cs typeface="Arial" pitchFamily="34" charset="0"/>
              </a:rPr>
              <a:t>Mabo</a:t>
            </a:r>
            <a:r>
              <a:rPr lang="en-US" dirty="0" smtClean="0">
                <a:latin typeface="Arial" pitchFamily="34" charset="0"/>
                <a:cs typeface="Arial" pitchFamily="34" charset="0"/>
              </a:rPr>
              <a:t> and 4 plaintiffs from the Murray Islands set in motion a case on behalf of the </a:t>
            </a:r>
            <a:r>
              <a:rPr lang="en-US" dirty="0" err="1" smtClean="0">
                <a:latin typeface="Arial" pitchFamily="34" charset="0"/>
                <a:cs typeface="Arial" pitchFamily="34" charset="0"/>
              </a:rPr>
              <a:t>Meriam</a:t>
            </a:r>
            <a:r>
              <a:rPr lang="en-US" dirty="0" smtClean="0">
                <a:latin typeface="Arial" pitchFamily="34" charset="0"/>
                <a:cs typeface="Arial" pitchFamily="34" charset="0"/>
              </a:rPr>
              <a:t>  nation which would not be resolves until 1992.</a:t>
            </a:r>
          </a:p>
          <a:p>
            <a:r>
              <a:rPr lang="en-US" dirty="0" smtClean="0">
                <a:latin typeface="Arial" pitchFamily="34" charset="0"/>
                <a:cs typeface="Arial" pitchFamily="34" charset="0"/>
              </a:rPr>
              <a:t>Up to 1992, all legal avenues for land rights failed.</a:t>
            </a:r>
          </a:p>
          <a:p>
            <a:endParaRPr lang="en-US" dirty="0" smtClean="0">
              <a:latin typeface="Arial" pitchFamily="34" charset="0"/>
              <a:cs typeface="Arial" pitchFamily="34" charset="0"/>
            </a:endParaRPr>
          </a:p>
          <a:p>
            <a:endParaRPr lang="en-AU" dirty="0"/>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5733256"/>
          </a:xfrm>
          <a:solidFill>
            <a:schemeClr val="accent6">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Land Rights – Native Title, </a:t>
            </a:r>
            <a:r>
              <a:rPr lang="en-US" b="1" u="sng" dirty="0" err="1" smtClean="0">
                <a:latin typeface="Arial" pitchFamily="34" charset="0"/>
                <a:cs typeface="Arial" pitchFamily="34" charset="0"/>
              </a:rPr>
              <a:t>Wik</a:t>
            </a:r>
            <a:endParaRPr lang="en-US" b="1" u="sng" dirty="0" smtClean="0">
              <a:latin typeface="Arial" pitchFamily="34" charset="0"/>
              <a:cs typeface="Arial" pitchFamily="34" charset="0"/>
            </a:endParaRP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The Native Title (</a:t>
            </a:r>
            <a:r>
              <a:rPr lang="en-US" dirty="0" err="1" smtClean="0">
                <a:latin typeface="Arial" pitchFamily="34" charset="0"/>
                <a:cs typeface="Arial" pitchFamily="34" charset="0"/>
              </a:rPr>
              <a:t>Mabo</a:t>
            </a:r>
            <a:r>
              <a:rPr lang="en-US" dirty="0" smtClean="0">
                <a:latin typeface="Arial" pitchFamily="34" charset="0"/>
                <a:cs typeface="Arial" pitchFamily="34" charset="0"/>
              </a:rPr>
              <a:t>) </a:t>
            </a:r>
            <a:r>
              <a:rPr lang="en-US" dirty="0" err="1" smtClean="0">
                <a:latin typeface="Arial" pitchFamily="34" charset="0"/>
                <a:cs typeface="Arial" pitchFamily="34" charset="0"/>
              </a:rPr>
              <a:t>Judgement</a:t>
            </a:r>
            <a:r>
              <a:rPr lang="en-US" dirty="0" smtClean="0">
                <a:latin typeface="Arial" pitchFamily="34" charset="0"/>
                <a:cs typeface="Arial" pitchFamily="34" charset="0"/>
              </a:rPr>
              <a:t> (1992) noted that: “the </a:t>
            </a:r>
            <a:r>
              <a:rPr lang="en-US" dirty="0" err="1" smtClean="0">
                <a:latin typeface="Arial" pitchFamily="34" charset="0"/>
                <a:cs typeface="Arial" pitchFamily="34" charset="0"/>
              </a:rPr>
              <a:t>Meriam</a:t>
            </a:r>
            <a:r>
              <a:rPr lang="en-US" dirty="0" smtClean="0">
                <a:latin typeface="Arial" pitchFamily="34" charset="0"/>
                <a:cs typeface="Arial" pitchFamily="34" charset="0"/>
              </a:rPr>
              <a:t> people are entitled as against the whole world to possession, occupation, use and enjoyment of the lands of the Murray Islands”.</a:t>
            </a:r>
          </a:p>
          <a:p>
            <a:r>
              <a:rPr lang="en-US" dirty="0" smtClean="0">
                <a:latin typeface="Arial" pitchFamily="34" charset="0"/>
                <a:cs typeface="Arial" pitchFamily="34" charset="0"/>
              </a:rPr>
              <a:t>It was a majority judgment.</a:t>
            </a:r>
          </a:p>
          <a:p>
            <a:r>
              <a:rPr lang="en-US" dirty="0" smtClean="0">
                <a:latin typeface="Arial" pitchFamily="34" charset="0"/>
                <a:cs typeface="Arial" pitchFamily="34" charset="0"/>
              </a:rPr>
              <a:t>Justice Brennan noted that the continuance of </a:t>
            </a:r>
            <a:r>
              <a:rPr lang="en-US" i="1" dirty="0" smtClean="0">
                <a:latin typeface="Arial" pitchFamily="34" charset="0"/>
                <a:cs typeface="Arial" pitchFamily="34" charset="0"/>
              </a:rPr>
              <a:t>terra nullius</a:t>
            </a:r>
            <a:r>
              <a:rPr lang="en-US" dirty="0" smtClean="0">
                <a:latin typeface="Arial" pitchFamily="34" charset="0"/>
                <a:cs typeface="Arial" pitchFamily="34" charset="0"/>
              </a:rPr>
              <a:t> constituted a perpetuation of injustice.</a:t>
            </a:r>
          </a:p>
          <a:p>
            <a:r>
              <a:rPr lang="en-US" dirty="0" smtClean="0">
                <a:latin typeface="Arial" pitchFamily="34" charset="0"/>
                <a:cs typeface="Arial" pitchFamily="34" charset="0"/>
              </a:rPr>
              <a:t>Australian High Court ruled that British claims to sovereignty did not extinguish Aboriginal native title.</a:t>
            </a:r>
          </a:p>
          <a:p>
            <a:r>
              <a:rPr lang="en-US" dirty="0" smtClean="0">
                <a:latin typeface="Arial" pitchFamily="34" charset="0"/>
                <a:cs typeface="Arial" pitchFamily="34" charset="0"/>
              </a:rPr>
              <a:t>Native Title legislation passed in 1993, enforced on January 1, 1994</a:t>
            </a:r>
          </a:p>
          <a:p>
            <a:r>
              <a:rPr lang="en-US" dirty="0" smtClean="0">
                <a:latin typeface="Arial" pitchFamily="34" charset="0"/>
                <a:cs typeface="Arial" pitchFamily="34" charset="0"/>
              </a:rPr>
              <a:t>Aboriginal people who can prove that they have had continual connection with the land and subject to that land not being alienated, may lodge a native title claim.</a:t>
            </a:r>
            <a:endParaRPr lang="en-AU" dirty="0"/>
          </a:p>
        </p:txBody>
      </p:sp>
      <p:sp>
        <p:nvSpPr>
          <p:cNvPr id="4" name="Title 1"/>
          <p:cNvSpPr>
            <a:spLocks noGrp="1"/>
          </p:cNvSpPr>
          <p:nvPr>
            <p:ph type="title"/>
          </p:nvPr>
        </p:nvSpPr>
        <p:spPr>
          <a:xfrm>
            <a:off x="457200" y="274638"/>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6091040"/>
          </a:xfrm>
          <a:solidFill>
            <a:schemeClr val="accent6">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Land Rights – Native Title, </a:t>
            </a:r>
            <a:r>
              <a:rPr lang="en-US" b="1" u="sng" dirty="0" err="1" smtClean="0">
                <a:latin typeface="Arial" pitchFamily="34" charset="0"/>
                <a:cs typeface="Arial" pitchFamily="34" charset="0"/>
              </a:rPr>
              <a:t>Wik</a:t>
            </a:r>
            <a:endParaRPr lang="en-US" b="1" u="sng" dirty="0" smtClean="0">
              <a:latin typeface="Arial" pitchFamily="34" charset="0"/>
              <a:cs typeface="Arial" pitchFamily="34" charset="0"/>
            </a:endParaRP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There are difficulties with the “proof of connection” as it only affects a small % of the Aboriginal population.</a:t>
            </a:r>
          </a:p>
          <a:p>
            <a:r>
              <a:rPr lang="en-US" dirty="0" smtClean="0">
                <a:latin typeface="Arial" pitchFamily="34" charset="0"/>
                <a:cs typeface="Arial" pitchFamily="34" charset="0"/>
              </a:rPr>
              <a:t>1996, </a:t>
            </a:r>
            <a:r>
              <a:rPr lang="en-US" dirty="0" err="1" smtClean="0">
                <a:latin typeface="Arial" pitchFamily="34" charset="0"/>
                <a:cs typeface="Arial" pitchFamily="34" charset="0"/>
              </a:rPr>
              <a:t>Wik</a:t>
            </a:r>
            <a:r>
              <a:rPr lang="en-US" dirty="0" smtClean="0">
                <a:latin typeface="Arial" pitchFamily="34" charset="0"/>
                <a:cs typeface="Arial" pitchFamily="34" charset="0"/>
              </a:rPr>
              <a:t> </a:t>
            </a:r>
            <a:r>
              <a:rPr lang="en-US" dirty="0" err="1" smtClean="0">
                <a:latin typeface="Arial" pitchFamily="34" charset="0"/>
                <a:cs typeface="Arial" pitchFamily="34" charset="0"/>
              </a:rPr>
              <a:t>v’s</a:t>
            </a:r>
            <a:r>
              <a:rPr lang="en-US" dirty="0" smtClean="0">
                <a:latin typeface="Arial" pitchFamily="34" charset="0"/>
                <a:cs typeface="Arial" pitchFamily="34" charset="0"/>
              </a:rPr>
              <a:t> Queensland case determined that since conditions on pastoral leases vary, each case must be judged on its own merits….it created a minefield of difficulties therefore…</a:t>
            </a:r>
          </a:p>
          <a:p>
            <a:r>
              <a:rPr lang="en-US" dirty="0" smtClean="0">
                <a:latin typeface="Arial" pitchFamily="34" charset="0"/>
                <a:cs typeface="Arial" pitchFamily="34" charset="0"/>
              </a:rPr>
              <a:t>Some claim that the </a:t>
            </a:r>
            <a:r>
              <a:rPr lang="en-US" dirty="0" err="1" smtClean="0">
                <a:latin typeface="Arial" pitchFamily="34" charset="0"/>
                <a:cs typeface="Arial" pitchFamily="34" charset="0"/>
              </a:rPr>
              <a:t>Wik</a:t>
            </a:r>
            <a:r>
              <a:rPr lang="en-US" dirty="0" smtClean="0">
                <a:latin typeface="Arial" pitchFamily="34" charset="0"/>
                <a:cs typeface="Arial" pitchFamily="34" charset="0"/>
              </a:rPr>
              <a:t> legislation weakened and undermined the gains made in the Native Title Act and the then Prime Minister, John Howard proposed a 10 point plan to make Native Title workable….one of these included the restriction placed on  Aboriginal people to negotiate.</a:t>
            </a:r>
          </a:p>
          <a:p>
            <a:r>
              <a:rPr lang="en-US" dirty="0" smtClean="0">
                <a:latin typeface="Arial" pitchFamily="34" charset="0"/>
                <a:cs typeface="Arial" pitchFamily="34" charset="0"/>
              </a:rPr>
              <a:t>Both pieces of legislation could be furthered (goodwill permitting), to see proper justice and recognition of Aboriginal land rights.</a:t>
            </a:r>
          </a:p>
          <a:p>
            <a:pPr>
              <a:buNone/>
            </a:pPr>
            <a:endParaRPr lang="en-AU" dirty="0"/>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pic>
        <p:nvPicPr>
          <p:cNvPr id="7" name="Content Placeholder 6" descr="Pic 16 Reconciliation.jpg"/>
          <p:cNvPicPr>
            <a:picLocks noGrp="1" noChangeAspect="1"/>
          </p:cNvPicPr>
          <p:nvPr>
            <p:ph idx="1"/>
          </p:nvPr>
        </p:nvPicPr>
        <p:blipFill>
          <a:blip r:embed="rId2" cstate="print"/>
          <a:stretch>
            <a:fillRect/>
          </a:stretch>
        </p:blipFill>
        <p:spPr>
          <a:xfrm>
            <a:off x="1259632" y="1196752"/>
            <a:ext cx="6345976" cy="3856062"/>
          </a:xfrm>
        </p:spPr>
      </p:pic>
      <p:sp>
        <p:nvSpPr>
          <p:cNvPr id="8" name="TextBox 7"/>
          <p:cNvSpPr txBox="1"/>
          <p:nvPr/>
        </p:nvSpPr>
        <p:spPr>
          <a:xfrm>
            <a:off x="1475656" y="5445224"/>
            <a:ext cx="576064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Aboriginal Reconciliation</a:t>
            </a:r>
            <a:endParaRPr lang="en-AU" sz="28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14 Reconciliation.bmp"/>
          <p:cNvPicPr>
            <a:picLocks noGrp="1" noChangeAspect="1"/>
          </p:cNvPicPr>
          <p:nvPr>
            <p:ph idx="1"/>
          </p:nvPr>
        </p:nvPicPr>
        <p:blipFill>
          <a:blip r:embed="rId2" cstate="print"/>
          <a:stretch>
            <a:fillRect/>
          </a:stretch>
        </p:blipFill>
        <p:spPr>
          <a:xfrm>
            <a:off x="1115616" y="1196752"/>
            <a:ext cx="6696744" cy="4159030"/>
          </a:xfrm>
        </p:spPr>
      </p:pic>
      <p:sp>
        <p:nvSpPr>
          <p:cNvPr id="4" name="Title 1"/>
          <p:cNvSpPr>
            <a:spLocks noGrp="1"/>
          </p:cNvSpPr>
          <p:nvPr>
            <p:ph type="title"/>
          </p:nvPr>
        </p:nvSpPr>
        <p:spPr>
          <a:xfrm>
            <a:off x="467544" y="0"/>
            <a:ext cx="8229600" cy="1143000"/>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1475656" y="5949280"/>
            <a:ext cx="612068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Aboriginal Reconciliation March 2005</a:t>
            </a:r>
            <a:endParaRPr lang="en-AU"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6234486"/>
          </a:xfrm>
          <a:solidFill>
            <a:schemeClr val="accent6">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Reconciliation – PM’s Legacies</a:t>
            </a:r>
          </a:p>
          <a:p>
            <a:endParaRPr lang="en-US" b="1" u="sng" dirty="0" smtClean="0">
              <a:latin typeface="Arial" pitchFamily="34" charset="0"/>
              <a:cs typeface="Arial" pitchFamily="34" charset="0"/>
            </a:endParaRPr>
          </a:p>
          <a:p>
            <a:pPr>
              <a:buNone/>
            </a:pPr>
            <a:r>
              <a:rPr lang="en-US" dirty="0" smtClean="0">
                <a:latin typeface="Arial" pitchFamily="34" charset="0"/>
                <a:cs typeface="Arial" pitchFamily="34" charset="0"/>
              </a:rPr>
              <a:t>Paul Keating – probably the person with most integrity on Aboriginal issues. Tackled some historical untruths, bold leadership on Terra Nullius and the Redfern Statement in 1992.</a:t>
            </a:r>
          </a:p>
          <a:p>
            <a:pPr>
              <a:buNone/>
            </a:pPr>
            <a:r>
              <a:rPr lang="en-US" dirty="0" smtClean="0">
                <a:latin typeface="Arial" pitchFamily="34" charset="0"/>
                <a:cs typeface="Arial" pitchFamily="34" charset="0"/>
              </a:rPr>
              <a:t>John Howard – probably will be remembered as the PM who refused to apologize to Aboriginal Australia, would not allow cabinet members to march for reconciliation in 2005, watered down Native Title with his application of 10 point plan on </a:t>
            </a:r>
            <a:r>
              <a:rPr lang="en-US" dirty="0" err="1" smtClean="0">
                <a:latin typeface="Arial" pitchFamily="34" charset="0"/>
                <a:cs typeface="Arial" pitchFamily="34" charset="0"/>
              </a:rPr>
              <a:t>Wik</a:t>
            </a:r>
            <a:r>
              <a:rPr lang="en-US" dirty="0" smtClean="0">
                <a:latin typeface="Arial" pitchFamily="34" charset="0"/>
                <a:cs typeface="Arial" pitchFamily="34" charset="0"/>
              </a:rPr>
              <a:t>, paternal intervention in the NT in 2007.</a:t>
            </a:r>
          </a:p>
          <a:p>
            <a:pPr>
              <a:buNone/>
            </a:pPr>
            <a:r>
              <a:rPr lang="en-US" dirty="0" smtClean="0">
                <a:latin typeface="Arial" pitchFamily="34" charset="0"/>
                <a:cs typeface="Arial" pitchFamily="34" charset="0"/>
              </a:rPr>
              <a:t>Kevin Rudd – </a:t>
            </a:r>
            <a:r>
              <a:rPr lang="en-US" dirty="0" err="1" smtClean="0">
                <a:latin typeface="Arial" pitchFamily="34" charset="0"/>
                <a:cs typeface="Arial" pitchFamily="34" charset="0"/>
              </a:rPr>
              <a:t>apologised</a:t>
            </a:r>
            <a:r>
              <a:rPr lang="en-US" dirty="0" smtClean="0">
                <a:latin typeface="Arial" pitchFamily="34" charset="0"/>
                <a:cs typeface="Arial" pitchFamily="34" charset="0"/>
              </a:rPr>
              <a:t> to the Stolen Generation, initiated a bipartisan approach to Aboriginal injustices, continued the intervention in NT (bettering the lives of Aboriginal peoples) but the jury is still out whether the intervention is successful.</a:t>
            </a:r>
            <a:endParaRPr lang="en-AU" dirty="0">
              <a:latin typeface="Arial" pitchFamily="34" charset="0"/>
              <a:cs typeface="Arial" pitchFamily="34" charset="0"/>
            </a:endParaRPr>
          </a:p>
        </p:txBody>
      </p:sp>
      <p:sp>
        <p:nvSpPr>
          <p:cNvPr id="4" name="Title 1"/>
          <p:cNvSpPr>
            <a:spLocks noGrp="1"/>
          </p:cNvSpPr>
          <p:nvPr>
            <p:ph type="title"/>
          </p:nvPr>
        </p:nvSpPr>
        <p:spPr>
          <a:xfrm>
            <a:off x="457200" y="0"/>
            <a:ext cx="8229600" cy="105273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p:spPr>
        <p:txBody>
          <a:bodyPr>
            <a:normAutofit fontScale="77500" lnSpcReduction="20000"/>
          </a:bodyPr>
          <a:lstStyle/>
          <a:p>
            <a:pPr>
              <a:buNone/>
            </a:pPr>
            <a:r>
              <a:rPr lang="en-US" b="1" u="sng" dirty="0" smtClean="0">
                <a:latin typeface="Arial" pitchFamily="34" charset="0"/>
                <a:cs typeface="Arial" pitchFamily="34" charset="0"/>
              </a:rPr>
              <a:t>Aboriginal Spiritualities and Reconciliation</a:t>
            </a:r>
          </a:p>
          <a:p>
            <a:r>
              <a:rPr lang="en-US" dirty="0" smtClean="0">
                <a:latin typeface="Arial" pitchFamily="34" charset="0"/>
                <a:cs typeface="Arial" pitchFamily="34" charset="0"/>
              </a:rPr>
              <a:t>Note the term Aboriginal Spiritualities</a:t>
            </a:r>
          </a:p>
          <a:p>
            <a:r>
              <a:rPr lang="en-US" i="1" dirty="0" smtClean="0">
                <a:latin typeface="Arial" pitchFamily="34" charset="0"/>
                <a:cs typeface="Arial" pitchFamily="34" charset="0"/>
              </a:rPr>
              <a:t>Reconciliation</a:t>
            </a:r>
            <a:r>
              <a:rPr lang="en-US" dirty="0" smtClean="0">
                <a:latin typeface="Arial" pitchFamily="34" charset="0"/>
                <a:cs typeface="Arial" pitchFamily="34" charset="0"/>
              </a:rPr>
              <a:t> an aim of the Aboriginal Deaths in Custody Report 1991.</a:t>
            </a:r>
          </a:p>
          <a:p>
            <a:r>
              <a:rPr lang="en-US" dirty="0" smtClean="0">
                <a:latin typeface="Arial" pitchFamily="34" charset="0"/>
                <a:cs typeface="Arial" pitchFamily="34" charset="0"/>
              </a:rPr>
              <a:t>1991 Council for Aboriginal Reconciliation (CAR) was established to investigate “an instrument of Reconciliation”.</a:t>
            </a:r>
          </a:p>
          <a:p>
            <a:r>
              <a:rPr lang="en-US" dirty="0" smtClean="0">
                <a:latin typeface="Arial" pitchFamily="34" charset="0"/>
                <a:cs typeface="Arial" pitchFamily="34" charset="0"/>
              </a:rPr>
              <a:t>Reconciliation is more than “Land Rights’, but does not exclude them.</a:t>
            </a:r>
          </a:p>
          <a:p>
            <a:r>
              <a:rPr lang="en-US" dirty="0" smtClean="0">
                <a:latin typeface="Arial" pitchFamily="34" charset="0"/>
                <a:cs typeface="Arial" pitchFamily="34" charset="0"/>
              </a:rPr>
              <a:t>Reconciliation includes the acknowledgement of past “wrongs” such as the issue revolving around the Stolen Generation, history etc.</a:t>
            </a:r>
          </a:p>
          <a:p>
            <a:r>
              <a:rPr lang="en-US" dirty="0" smtClean="0">
                <a:latin typeface="Arial" pitchFamily="34" charset="0"/>
                <a:cs typeface="Arial" pitchFamily="34" charset="0"/>
              </a:rPr>
              <a:t>May 2000, CAR published the Reconciliation Document and there were marches throughout the Capital cities promoting Reconciliation. For his own reasons, PM Howard at the time forbade his ministers to march. It was considered a national disgrace by Aboriginal leaders. </a:t>
            </a:r>
            <a:endParaRPr lang="en-AU" dirty="0">
              <a:latin typeface="Arial" pitchFamily="34" charset="0"/>
              <a:cs typeface="Arial" pitchFamily="34" charset="0"/>
            </a:endParaRPr>
          </a:p>
        </p:txBody>
      </p:sp>
      <p:sp>
        <p:nvSpPr>
          <p:cNvPr id="4" name="Title 1"/>
          <p:cNvSpPr>
            <a:spLocks noGrp="1"/>
          </p:cNvSpPr>
          <p:nvPr>
            <p:ph type="title"/>
          </p:nvPr>
        </p:nvSpPr>
        <p:spPr>
          <a:xfrm>
            <a:off x="457200" y="274638"/>
            <a:ext cx="8229600" cy="85010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6663684"/>
          </a:xfrm>
          <a:solidFill>
            <a:schemeClr val="accent6">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Aboriginal Spiritualities and Reconciliation</a:t>
            </a:r>
          </a:p>
          <a:p>
            <a:pPr>
              <a:buNone/>
            </a:pPr>
            <a:endParaRPr lang="en-US" dirty="0" smtClean="0">
              <a:latin typeface="Arial" pitchFamily="34" charset="0"/>
              <a:cs typeface="Arial" pitchFamily="34" charset="0"/>
            </a:endParaRPr>
          </a:p>
          <a:p>
            <a:pPr>
              <a:buNone/>
            </a:pPr>
            <a:r>
              <a:rPr lang="en-US" sz="3000" dirty="0" smtClean="0">
                <a:latin typeface="Arial" pitchFamily="34" charset="0"/>
                <a:cs typeface="Arial" pitchFamily="34" charset="0"/>
              </a:rPr>
              <a:t>The Australian Christian churches (all denominations) were among the first to offer Aborigines an apology for their behaviour in land confiscation, stolen generation and general anti aboriginal activities perpetrated by governments. </a:t>
            </a:r>
          </a:p>
          <a:p>
            <a:r>
              <a:rPr lang="en-US" sz="3000" dirty="0" smtClean="0">
                <a:latin typeface="Arial" pitchFamily="34" charset="0"/>
                <a:cs typeface="Arial" pitchFamily="34" charset="0"/>
              </a:rPr>
              <a:t>The history of Christian missionary activity and its contact with Australian aborigines provides a context for its actions the development of an Aboriginal theology expressed within the Christian understanding.</a:t>
            </a:r>
          </a:p>
          <a:p>
            <a:r>
              <a:rPr lang="en-US" sz="3000" dirty="0" smtClean="0">
                <a:latin typeface="Arial" pitchFamily="34" charset="0"/>
                <a:cs typeface="Arial" pitchFamily="34" charset="0"/>
              </a:rPr>
              <a:t>Christian aimed for “salvation” of Aborigines through the acceptance of Christian practice and doctrine. There was no flexibility in the acceptance of Aboriginal beliefs.</a:t>
            </a:r>
          </a:p>
          <a:p>
            <a:r>
              <a:rPr lang="en-US" sz="3000" dirty="0" smtClean="0">
                <a:latin typeface="Arial" pitchFamily="34" charset="0"/>
                <a:cs typeface="Arial" pitchFamily="34" charset="0"/>
              </a:rPr>
              <a:t>Their practices were premised by “</a:t>
            </a:r>
            <a:r>
              <a:rPr lang="en-US" sz="3000" dirty="0" err="1" smtClean="0">
                <a:latin typeface="Arial" pitchFamily="34" charset="0"/>
                <a:cs typeface="Arial" pitchFamily="34" charset="0"/>
              </a:rPr>
              <a:t>Hamitic</a:t>
            </a:r>
            <a:r>
              <a:rPr lang="en-US" sz="3000" dirty="0" smtClean="0">
                <a:latin typeface="Arial" pitchFamily="34" charset="0"/>
                <a:cs typeface="Arial" pitchFamily="34" charset="0"/>
              </a:rPr>
              <a:t> curse” or social Darwinism – the supposedly inferiority of non-whites.</a:t>
            </a:r>
          </a:p>
          <a:p>
            <a:r>
              <a:rPr lang="en-US" sz="3000" dirty="0" smtClean="0">
                <a:latin typeface="Arial" pitchFamily="34" charset="0"/>
                <a:cs typeface="Arial" pitchFamily="34" charset="0"/>
              </a:rPr>
              <a:t>Some critics argue that Christian missionary activity intentionally distorted the biblical texts ….thereby rationalizing and legitimizing  the subservience of Aborigines, the dispossession of lands and the support of colonial expansion.</a:t>
            </a:r>
          </a:p>
          <a:p>
            <a:endParaRPr lang="en-AU" dirty="0">
              <a:latin typeface="Arial" pitchFamily="34" charset="0"/>
              <a:cs typeface="Arial" pitchFamily="34" charset="0"/>
            </a:endParaRPr>
          </a:p>
        </p:txBody>
      </p:sp>
      <p:sp>
        <p:nvSpPr>
          <p:cNvPr id="4" name="Title 1"/>
          <p:cNvSpPr>
            <a:spLocks noGrp="1"/>
          </p:cNvSpPr>
          <p:nvPr>
            <p:ph type="title"/>
          </p:nvPr>
        </p:nvSpPr>
        <p:spPr>
          <a:xfrm>
            <a:off x="457200" y="0"/>
            <a:ext cx="8229600" cy="105273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661248"/>
          </a:xfrm>
          <a:solidFill>
            <a:schemeClr val="accent6">
              <a:lumMod val="40000"/>
              <a:lumOff val="60000"/>
            </a:schemeClr>
          </a:solidFill>
        </p:spPr>
        <p:txBody>
          <a:bodyPr>
            <a:normAutofit lnSpcReduction="10000"/>
          </a:bodyPr>
          <a:lstStyle/>
          <a:p>
            <a:pPr>
              <a:buNone/>
            </a:pPr>
            <a:r>
              <a:rPr lang="en-US" sz="3000" b="1" u="sng" dirty="0" smtClean="0">
                <a:latin typeface="Arial" pitchFamily="34" charset="0"/>
                <a:cs typeface="Arial" pitchFamily="34" charset="0"/>
              </a:rPr>
              <a:t>Obligations</a:t>
            </a:r>
          </a:p>
          <a:p>
            <a:pPr>
              <a:buNone/>
            </a:pPr>
            <a:endParaRPr lang="en-US" sz="3000" b="1" dirty="0" smtClean="0">
              <a:latin typeface="Arial" pitchFamily="34" charset="0"/>
              <a:cs typeface="Arial" pitchFamily="34" charset="0"/>
            </a:endParaRPr>
          </a:p>
          <a:p>
            <a:r>
              <a:rPr lang="en-US" sz="3000" dirty="0" smtClean="0">
                <a:latin typeface="Arial" pitchFamily="34" charset="0"/>
                <a:cs typeface="Arial" pitchFamily="34" charset="0"/>
              </a:rPr>
              <a:t>the land and all it contains is held in sacred “trust”, passed on from one generation to the next.</a:t>
            </a:r>
          </a:p>
          <a:p>
            <a:r>
              <a:rPr lang="en-US" sz="3000" dirty="0" smtClean="0">
                <a:latin typeface="Arial" pitchFamily="34" charset="0"/>
                <a:cs typeface="Arial" pitchFamily="34" charset="0"/>
              </a:rPr>
              <a:t>tribal land for which there is shared responsibility is known as the </a:t>
            </a:r>
            <a:r>
              <a:rPr lang="en-US" sz="3000" i="1" dirty="0" smtClean="0">
                <a:latin typeface="Arial" pitchFamily="34" charset="0"/>
                <a:cs typeface="Arial" pitchFamily="34" charset="0"/>
              </a:rPr>
              <a:t>ritual estate.</a:t>
            </a:r>
          </a:p>
          <a:p>
            <a:r>
              <a:rPr lang="en-US" sz="3000" dirty="0" smtClean="0">
                <a:latin typeface="Arial" pitchFamily="34" charset="0"/>
                <a:cs typeface="Arial" pitchFamily="34" charset="0"/>
              </a:rPr>
              <a:t>sometimes referred to as </a:t>
            </a:r>
            <a:r>
              <a:rPr lang="en-US" sz="3000" i="1" dirty="0" smtClean="0">
                <a:latin typeface="Arial" pitchFamily="34" charset="0"/>
                <a:cs typeface="Arial" pitchFamily="34" charset="0"/>
              </a:rPr>
              <a:t>“my country”.</a:t>
            </a:r>
          </a:p>
          <a:p>
            <a:r>
              <a:rPr lang="en-US" sz="3000" dirty="0" smtClean="0">
                <a:latin typeface="Arial" pitchFamily="34" charset="0"/>
                <a:cs typeface="Arial" pitchFamily="34" charset="0"/>
              </a:rPr>
              <a:t>selected areas are spiritual significance and hence “</a:t>
            </a:r>
            <a:r>
              <a:rPr lang="en-US" sz="3000" i="1" dirty="0" smtClean="0">
                <a:latin typeface="Arial" pitchFamily="34" charset="0"/>
                <a:cs typeface="Arial" pitchFamily="34" charset="0"/>
              </a:rPr>
              <a:t>sacred sites”.</a:t>
            </a:r>
          </a:p>
          <a:p>
            <a:r>
              <a:rPr lang="en-US" sz="3000" dirty="0" smtClean="0">
                <a:latin typeface="Arial" pitchFamily="34" charset="0"/>
                <a:cs typeface="Arial" pitchFamily="34" charset="0"/>
              </a:rPr>
              <a:t>the “</a:t>
            </a:r>
            <a:r>
              <a:rPr lang="en-US" sz="3000" i="1" dirty="0" smtClean="0">
                <a:latin typeface="Arial" pitchFamily="34" charset="0"/>
                <a:cs typeface="Arial" pitchFamily="34" charset="0"/>
              </a:rPr>
              <a:t>elders” </a:t>
            </a:r>
            <a:r>
              <a:rPr lang="en-US" sz="3000" dirty="0" smtClean="0">
                <a:latin typeface="Arial" pitchFamily="34" charset="0"/>
                <a:cs typeface="Arial" pitchFamily="34" charset="0"/>
              </a:rPr>
              <a:t>have the responsibility of performing the ritual rites yearly.</a:t>
            </a:r>
          </a:p>
          <a:p>
            <a:endParaRPr lang="en-US" sz="3000" i="1" dirty="0" smtClean="0">
              <a:latin typeface="Arial" pitchFamily="34" charset="0"/>
              <a:cs typeface="Arial" pitchFamily="34" charset="0"/>
            </a:endParaRPr>
          </a:p>
          <a:p>
            <a:endParaRPr lang="en-AU" sz="3000" dirty="0">
              <a:latin typeface="Arial" pitchFamily="34" charset="0"/>
              <a:cs typeface="Arial" pitchFamily="34" charset="0"/>
            </a:endParaRPr>
          </a:p>
        </p:txBody>
      </p:sp>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a:solidFill>
            <a:schemeClr val="accent6">
              <a:lumMod val="20000"/>
              <a:lumOff val="80000"/>
            </a:schemeClr>
          </a:solidFill>
        </p:spPr>
        <p:txBody>
          <a:bodyPr>
            <a:normAutofit fontScale="92500" lnSpcReduction="10000"/>
          </a:bodyPr>
          <a:lstStyle/>
          <a:p>
            <a:pPr>
              <a:buNone/>
            </a:pPr>
            <a:r>
              <a:rPr lang="en-US" b="1" u="sng" dirty="0" smtClean="0">
                <a:latin typeface="Arial" pitchFamily="34" charset="0"/>
                <a:cs typeface="Arial" pitchFamily="34" charset="0"/>
              </a:rPr>
              <a:t>Aboriginal Spiritualities and Reconciliation</a:t>
            </a:r>
          </a:p>
          <a:p>
            <a:pPr>
              <a:buNone/>
            </a:pPr>
            <a:r>
              <a:rPr lang="en-US" sz="2600" i="1" dirty="0" smtClean="0">
                <a:latin typeface="Arial" pitchFamily="34" charset="0"/>
                <a:cs typeface="Arial" pitchFamily="34" charset="0"/>
              </a:rPr>
              <a:t>Nominal theology:</a:t>
            </a:r>
          </a:p>
          <a:p>
            <a:pPr>
              <a:buNone/>
            </a:pPr>
            <a:r>
              <a:rPr lang="en-US" sz="2600" dirty="0" smtClean="0">
                <a:latin typeface="Arial" pitchFamily="34" charset="0"/>
                <a:cs typeface="Arial" pitchFamily="34" charset="0"/>
              </a:rPr>
              <a:t>Flowing from the Christian notion of mission, Christian churches and their pastors participated in Aboriginal “desecration” by:</a:t>
            </a:r>
          </a:p>
          <a:p>
            <a:pPr algn="ctr">
              <a:buNone/>
            </a:pPr>
            <a:r>
              <a:rPr lang="en-US" sz="2600" dirty="0" smtClean="0">
                <a:latin typeface="Arial" pitchFamily="34" charset="0"/>
                <a:cs typeface="Arial" pitchFamily="34" charset="0"/>
              </a:rPr>
              <a:t>preaching – baptizing – converting</a:t>
            </a:r>
          </a:p>
          <a:p>
            <a:pPr>
              <a:buNone/>
            </a:pPr>
            <a:r>
              <a:rPr lang="en-US" sz="2600" dirty="0" smtClean="0">
                <a:latin typeface="Arial" pitchFamily="34" charset="0"/>
                <a:cs typeface="Arial" pitchFamily="34" charset="0"/>
              </a:rPr>
              <a:t>	Aborigines to various Christian denominations.</a:t>
            </a:r>
          </a:p>
          <a:p>
            <a:r>
              <a:rPr lang="en-US" sz="2600" dirty="0" smtClean="0">
                <a:latin typeface="Arial" pitchFamily="34" charset="0"/>
                <a:cs typeface="Arial" pitchFamily="34" charset="0"/>
              </a:rPr>
              <a:t>Force, violence, deprivation and others methods were used to coerce Aborigines into the acceptance of Christianity.</a:t>
            </a:r>
          </a:p>
          <a:p>
            <a:r>
              <a:rPr lang="en-US" sz="2600" dirty="0" smtClean="0">
                <a:latin typeface="Arial" pitchFamily="34" charset="0"/>
                <a:cs typeface="Arial" pitchFamily="34" charset="0"/>
              </a:rPr>
              <a:t>In mission stations, Aborigines were obliged to attend the Church service, attend Sunday school, recite Christian prayers and so on.</a:t>
            </a:r>
          </a:p>
          <a:p>
            <a:r>
              <a:rPr lang="en-US" sz="2600" dirty="0" smtClean="0">
                <a:latin typeface="Arial" pitchFamily="34" charset="0"/>
                <a:cs typeface="Arial" pitchFamily="34" charset="0"/>
              </a:rPr>
              <a:t>Failure to accept these traditions meant punishment, isolation and deprivation of food rations.</a:t>
            </a:r>
          </a:p>
          <a:p>
            <a:r>
              <a:rPr lang="en-US" sz="2600" dirty="0" smtClean="0">
                <a:latin typeface="Arial" pitchFamily="34" charset="0"/>
                <a:cs typeface="Arial" pitchFamily="34" charset="0"/>
              </a:rPr>
              <a:t>Many Aborigines had no choice and became “nominal Christians”.</a:t>
            </a:r>
          </a:p>
          <a:p>
            <a:pPr>
              <a:buNone/>
            </a:pPr>
            <a:endParaRPr lang="en-US"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57200" y="0"/>
            <a:ext cx="8229600" cy="928670"/>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6286544"/>
          </a:xfrm>
          <a:solidFill>
            <a:schemeClr val="accent6">
              <a:lumMod val="20000"/>
              <a:lumOff val="80000"/>
            </a:schemeClr>
          </a:solidFill>
        </p:spPr>
        <p:txBody>
          <a:bodyPr>
            <a:normAutofit fontScale="70000" lnSpcReduction="20000"/>
          </a:bodyPr>
          <a:lstStyle/>
          <a:p>
            <a:pPr>
              <a:buNone/>
            </a:pPr>
            <a:r>
              <a:rPr lang="en-US" sz="3400" b="1" u="sng" dirty="0" smtClean="0">
                <a:latin typeface="Arial" pitchFamily="34" charset="0"/>
                <a:cs typeface="Arial" pitchFamily="34" charset="0"/>
              </a:rPr>
              <a:t>Aboriginal Spiritualities and Reconciliation</a:t>
            </a:r>
          </a:p>
          <a:p>
            <a:pPr>
              <a:buNone/>
            </a:pPr>
            <a:endParaRPr lang="en-US" sz="3400" b="1" u="sng" dirty="0" smtClean="0">
              <a:latin typeface="Arial" pitchFamily="34" charset="0"/>
              <a:cs typeface="Arial" pitchFamily="34" charset="0"/>
            </a:endParaRPr>
          </a:p>
          <a:p>
            <a:pPr>
              <a:buFont typeface="Wingdings" pitchFamily="2" charset="2"/>
              <a:buChar char="Ø"/>
            </a:pPr>
            <a:r>
              <a:rPr lang="en-US" sz="3400" dirty="0" smtClean="0">
                <a:latin typeface="Arial" pitchFamily="34" charset="0"/>
                <a:cs typeface="Arial" pitchFamily="34" charset="0"/>
              </a:rPr>
              <a:t>Some Aborigines have adopted this “narrow” theological approach to their lives and have absorbed this world view….especially in fundamentalist, Pentecostal and evangelical denominations.</a:t>
            </a:r>
          </a:p>
          <a:p>
            <a:r>
              <a:rPr lang="en-US" sz="3400" dirty="0" smtClean="0">
                <a:latin typeface="Arial" pitchFamily="34" charset="0"/>
                <a:cs typeface="Arial" pitchFamily="34" charset="0"/>
              </a:rPr>
              <a:t>They have adopted the European “</a:t>
            </a:r>
            <a:r>
              <a:rPr lang="en-US" sz="3400" dirty="0" err="1" smtClean="0">
                <a:latin typeface="Arial" pitchFamily="34" charset="0"/>
                <a:cs typeface="Arial" pitchFamily="34" charset="0"/>
              </a:rPr>
              <a:t>missioned</a:t>
            </a:r>
            <a:r>
              <a:rPr lang="en-US" sz="3400" dirty="0" smtClean="0">
                <a:latin typeface="Arial" pitchFamily="34" charset="0"/>
                <a:cs typeface="Arial" pitchFamily="34" charset="0"/>
              </a:rPr>
              <a:t>” theology.</a:t>
            </a:r>
          </a:p>
          <a:p>
            <a:pPr>
              <a:buNone/>
            </a:pPr>
            <a:endParaRPr lang="en-US" sz="3400" dirty="0" smtClean="0">
              <a:latin typeface="Arial" pitchFamily="34" charset="0"/>
              <a:cs typeface="Arial" pitchFamily="34" charset="0"/>
            </a:endParaRPr>
          </a:p>
          <a:p>
            <a:pPr>
              <a:buNone/>
            </a:pPr>
            <a:r>
              <a:rPr lang="en-US" sz="3400" i="1" dirty="0" smtClean="0">
                <a:latin typeface="Arial" pitchFamily="34" charset="0"/>
                <a:cs typeface="Arial" pitchFamily="34" charset="0"/>
              </a:rPr>
              <a:t>Liberal Theology</a:t>
            </a:r>
          </a:p>
          <a:p>
            <a:pPr>
              <a:buNone/>
            </a:pPr>
            <a:endParaRPr lang="en-US" sz="3400" i="1" dirty="0" smtClean="0">
              <a:latin typeface="Arial" pitchFamily="34" charset="0"/>
              <a:cs typeface="Arial" pitchFamily="34" charset="0"/>
            </a:endParaRPr>
          </a:p>
          <a:p>
            <a:pPr>
              <a:buNone/>
            </a:pPr>
            <a:r>
              <a:rPr lang="en-US" sz="3400" dirty="0" smtClean="0">
                <a:latin typeface="Arial" pitchFamily="34" charset="0"/>
                <a:cs typeface="Arial" pitchFamily="34" charset="0"/>
              </a:rPr>
              <a:t>	This approach to Aboriginal Spirituality is more “socially nuanced”, focused not on individualism but of structural, economic, ecclesial and theological propositions.</a:t>
            </a:r>
          </a:p>
          <a:p>
            <a:r>
              <a:rPr lang="en-US" sz="3400" dirty="0" smtClean="0">
                <a:latin typeface="Arial" pitchFamily="34" charset="0"/>
                <a:cs typeface="Arial" pitchFamily="34" charset="0"/>
              </a:rPr>
              <a:t>This approach has been adopted by the mainstream Christian denominations and Aborigines from these churches have adopted this theology. Hence:</a:t>
            </a:r>
          </a:p>
          <a:p>
            <a:pPr lvl="1">
              <a:buFont typeface="Wingdings" pitchFamily="2" charset="2"/>
              <a:buChar char="Ø"/>
            </a:pPr>
            <a:r>
              <a:rPr lang="en-US" sz="3400" dirty="0" smtClean="0">
                <a:latin typeface="Arial" pitchFamily="34" charset="0"/>
                <a:cs typeface="Arial" pitchFamily="34" charset="0"/>
              </a:rPr>
              <a:t>Mainstream Christian Churches use a holistic approach to Aboriginal theology</a:t>
            </a:r>
          </a:p>
          <a:p>
            <a:endParaRPr lang="en-US"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28596" y="0"/>
            <a:ext cx="8229600" cy="7254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857916"/>
          </a:xfrm>
          <a:solidFill>
            <a:schemeClr val="accent6">
              <a:lumMod val="20000"/>
              <a:lumOff val="80000"/>
            </a:schemeClr>
          </a:solidFill>
        </p:spPr>
        <p:txBody>
          <a:bodyPr>
            <a:normAutofit fontScale="85000" lnSpcReduction="20000"/>
          </a:bodyPr>
          <a:lstStyle/>
          <a:p>
            <a:pPr>
              <a:buNone/>
            </a:pPr>
            <a:r>
              <a:rPr lang="en-US" i="1" dirty="0" smtClean="0">
                <a:latin typeface="Arial" pitchFamily="34" charset="0"/>
                <a:cs typeface="Arial" pitchFamily="34" charset="0"/>
              </a:rPr>
              <a:t>Liberal Theology</a:t>
            </a:r>
          </a:p>
          <a:p>
            <a:pPr>
              <a:buNone/>
            </a:pPr>
            <a:endParaRPr lang="en-US" i="1" dirty="0" smtClean="0">
              <a:latin typeface="Arial" pitchFamily="34" charset="0"/>
              <a:cs typeface="Arial" pitchFamily="34" charset="0"/>
            </a:endParaRPr>
          </a:p>
          <a:p>
            <a:pPr lvl="1">
              <a:buFont typeface="Wingdings" pitchFamily="2" charset="2"/>
              <a:buChar char="Ø"/>
            </a:pPr>
            <a:r>
              <a:rPr lang="en-US" sz="3300" dirty="0" smtClean="0">
                <a:latin typeface="Arial" pitchFamily="34" charset="0"/>
                <a:cs typeface="Arial" pitchFamily="34" charset="0"/>
              </a:rPr>
              <a:t>Most Aborigines are affiliated with a Christian church and the churches have blended some characteristics of Christianity and Aboriginal culture to enhance liturgies. A  good example is the </a:t>
            </a:r>
            <a:r>
              <a:rPr lang="en-US" sz="3300" dirty="0" err="1" smtClean="0">
                <a:latin typeface="Arial" pitchFamily="34" charset="0"/>
                <a:cs typeface="Arial" pitchFamily="34" charset="0"/>
              </a:rPr>
              <a:t>Yarra</a:t>
            </a:r>
            <a:r>
              <a:rPr lang="en-US" sz="3300" dirty="0" smtClean="0">
                <a:latin typeface="Arial" pitchFamily="34" charset="0"/>
                <a:cs typeface="Arial" pitchFamily="34" charset="0"/>
              </a:rPr>
              <a:t> Bay Church in Sydney, the “smoking ceremonies” used in recent canonizations by Catholics in Sydney, acknowledgment of Aboriginal land ownership at liturgical ceremonies.</a:t>
            </a:r>
          </a:p>
          <a:p>
            <a:pPr lvl="1">
              <a:buFont typeface="Wingdings" pitchFamily="2" charset="2"/>
              <a:buChar char="Ø"/>
            </a:pPr>
            <a:r>
              <a:rPr lang="en-US" sz="3300" dirty="0" smtClean="0">
                <a:latin typeface="Arial" pitchFamily="34" charset="0"/>
                <a:cs typeface="Arial" pitchFamily="34" charset="0"/>
              </a:rPr>
              <a:t>The use of Christian icons in Aboriginal art.</a:t>
            </a:r>
          </a:p>
          <a:p>
            <a:pPr lvl="1">
              <a:buFont typeface="Wingdings" pitchFamily="2" charset="2"/>
              <a:buChar char="Ø"/>
            </a:pPr>
            <a:r>
              <a:rPr lang="en-US" sz="3300" dirty="0" smtClean="0">
                <a:latin typeface="Arial" pitchFamily="34" charset="0"/>
                <a:cs typeface="Arial" pitchFamily="34" charset="0"/>
              </a:rPr>
              <a:t>Most mainstream Christian denominations incorporate Aboriginal ministries within their life.</a:t>
            </a:r>
          </a:p>
          <a:p>
            <a:pPr lvl="1">
              <a:buFont typeface="Wingdings" pitchFamily="2" charset="2"/>
              <a:buChar char="Ø"/>
            </a:pPr>
            <a:r>
              <a:rPr lang="en-US" sz="3300" dirty="0" smtClean="0">
                <a:latin typeface="Arial" pitchFamily="34" charset="0"/>
                <a:cs typeface="Arial" pitchFamily="34" charset="0"/>
              </a:rPr>
              <a:t>Many Aborigines today have connected Christianity to their original belief systems.</a:t>
            </a:r>
          </a:p>
          <a:p>
            <a:pPr>
              <a:buNone/>
            </a:pPr>
            <a:endParaRPr lang="en-US" i="1"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21. Aboriginal Art - Mother and Child.jpg"/>
          <p:cNvPicPr>
            <a:picLocks noGrp="1" noChangeAspect="1"/>
          </p:cNvPicPr>
          <p:nvPr>
            <p:ph idx="1"/>
          </p:nvPr>
        </p:nvPicPr>
        <p:blipFill>
          <a:blip r:embed="rId2" cstate="print"/>
          <a:stretch>
            <a:fillRect/>
          </a:stretch>
        </p:blipFill>
        <p:spPr>
          <a:xfrm>
            <a:off x="214282" y="1000108"/>
            <a:ext cx="3929090" cy="5238436"/>
          </a:xfrm>
        </p:spPr>
      </p:pic>
      <p:sp>
        <p:nvSpPr>
          <p:cNvPr id="4" name="Title 1"/>
          <p:cNvSpPr>
            <a:spLocks noGrp="1"/>
          </p:cNvSpPr>
          <p:nvPr>
            <p:ph type="title"/>
          </p:nvPr>
        </p:nvSpPr>
        <p:spPr>
          <a:xfrm>
            <a:off x="428596" y="142852"/>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
        <p:nvSpPr>
          <p:cNvPr id="7" name="TextBox 6"/>
          <p:cNvSpPr txBox="1"/>
          <p:nvPr/>
        </p:nvSpPr>
        <p:spPr>
          <a:xfrm>
            <a:off x="357158" y="6357958"/>
            <a:ext cx="3571900" cy="369332"/>
          </a:xfrm>
          <a:prstGeom prst="rect">
            <a:avLst/>
          </a:prstGeom>
          <a:noFill/>
        </p:spPr>
        <p:txBody>
          <a:bodyPr wrap="square" rtlCol="0">
            <a:spAutoFit/>
          </a:bodyPr>
          <a:lstStyle/>
          <a:p>
            <a:pPr algn="ctr"/>
            <a:r>
              <a:rPr lang="en-US" dirty="0" smtClean="0"/>
              <a:t>Mother and Child</a:t>
            </a:r>
            <a:endParaRPr lang="en-AU" dirty="0"/>
          </a:p>
        </p:txBody>
      </p:sp>
      <p:pic>
        <p:nvPicPr>
          <p:cNvPr id="8" name="Picture 7" descr="Pic 20 Aboriginal Art - God and Aborigines.jpg"/>
          <p:cNvPicPr>
            <a:picLocks noChangeAspect="1"/>
          </p:cNvPicPr>
          <p:nvPr/>
        </p:nvPicPr>
        <p:blipFill>
          <a:blip r:embed="rId3" cstate="print"/>
          <a:stretch>
            <a:fillRect/>
          </a:stretch>
        </p:blipFill>
        <p:spPr>
          <a:xfrm>
            <a:off x="5143504" y="1000108"/>
            <a:ext cx="3319635" cy="5076300"/>
          </a:xfrm>
          <a:prstGeom prst="rect">
            <a:avLst/>
          </a:prstGeom>
        </p:spPr>
      </p:pic>
      <p:sp>
        <p:nvSpPr>
          <p:cNvPr id="9" name="TextBox 8"/>
          <p:cNvSpPr txBox="1"/>
          <p:nvPr/>
        </p:nvSpPr>
        <p:spPr>
          <a:xfrm>
            <a:off x="5214942" y="6215082"/>
            <a:ext cx="3214710" cy="369332"/>
          </a:xfrm>
          <a:prstGeom prst="rect">
            <a:avLst/>
          </a:prstGeom>
          <a:noFill/>
        </p:spPr>
        <p:txBody>
          <a:bodyPr wrap="square" rtlCol="0">
            <a:spAutoFit/>
          </a:bodyPr>
          <a:lstStyle/>
          <a:p>
            <a:pPr algn="ctr"/>
            <a:r>
              <a:rPr lang="en-US" dirty="0" smtClean="0"/>
              <a:t>God and Indigenous Aborigines</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19 Aboriginal Art 2 - Communion.jpg"/>
          <p:cNvPicPr>
            <a:picLocks noGrp="1" noChangeAspect="1"/>
          </p:cNvPicPr>
          <p:nvPr>
            <p:ph idx="1"/>
          </p:nvPr>
        </p:nvPicPr>
        <p:blipFill>
          <a:blip r:embed="rId2" cstate="print"/>
          <a:stretch>
            <a:fillRect/>
          </a:stretch>
        </p:blipFill>
        <p:spPr>
          <a:xfrm>
            <a:off x="714348" y="1214422"/>
            <a:ext cx="3357586" cy="4802699"/>
          </a:xfrm>
        </p:spPr>
      </p:pic>
      <p:sp>
        <p:nvSpPr>
          <p:cNvPr id="4" name="Title 1"/>
          <p:cNvSpPr>
            <a:spLocks noGrp="1"/>
          </p:cNvSpPr>
          <p:nvPr>
            <p:ph type="title"/>
          </p:nvPr>
        </p:nvSpPr>
        <p:spPr>
          <a:xfrm>
            <a:off x="457200" y="274638"/>
            <a:ext cx="8229600" cy="654032"/>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857224" y="6215082"/>
            <a:ext cx="3071834" cy="369332"/>
          </a:xfrm>
          <a:prstGeom prst="rect">
            <a:avLst/>
          </a:prstGeom>
          <a:noFill/>
        </p:spPr>
        <p:txBody>
          <a:bodyPr wrap="square" rtlCol="0">
            <a:spAutoFit/>
          </a:bodyPr>
          <a:lstStyle/>
          <a:p>
            <a:pPr algn="ctr"/>
            <a:r>
              <a:rPr lang="en-US" dirty="0" smtClean="0"/>
              <a:t>Communion/Eucharist</a:t>
            </a:r>
            <a:endParaRPr lang="en-AU" dirty="0"/>
          </a:p>
        </p:txBody>
      </p:sp>
      <p:pic>
        <p:nvPicPr>
          <p:cNvPr id="7" name="Picture 6" descr="Pic 22 Aboriginal Art - Holy Spirit.bmp"/>
          <p:cNvPicPr>
            <a:picLocks noChangeAspect="1"/>
          </p:cNvPicPr>
          <p:nvPr/>
        </p:nvPicPr>
        <p:blipFill>
          <a:blip r:embed="rId3" cstate="print"/>
          <a:stretch>
            <a:fillRect/>
          </a:stretch>
        </p:blipFill>
        <p:spPr>
          <a:xfrm>
            <a:off x="5000628" y="1214422"/>
            <a:ext cx="3571900" cy="4786346"/>
          </a:xfrm>
          <a:prstGeom prst="rect">
            <a:avLst/>
          </a:prstGeom>
        </p:spPr>
      </p:pic>
      <p:sp>
        <p:nvSpPr>
          <p:cNvPr id="8" name="TextBox 7"/>
          <p:cNvSpPr txBox="1"/>
          <p:nvPr/>
        </p:nvSpPr>
        <p:spPr>
          <a:xfrm>
            <a:off x="5214942" y="6215082"/>
            <a:ext cx="3286148" cy="369332"/>
          </a:xfrm>
          <a:prstGeom prst="rect">
            <a:avLst/>
          </a:prstGeom>
          <a:noFill/>
        </p:spPr>
        <p:txBody>
          <a:bodyPr wrap="square" rtlCol="0">
            <a:spAutoFit/>
          </a:bodyPr>
          <a:lstStyle/>
          <a:p>
            <a:pPr algn="ctr"/>
            <a:r>
              <a:rPr lang="en-US" dirty="0" smtClean="0"/>
              <a:t>Holy Spirit</a:t>
            </a: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23. Station of The Cross.bmp"/>
          <p:cNvPicPr>
            <a:picLocks noGrp="1" noChangeAspect="1"/>
          </p:cNvPicPr>
          <p:nvPr>
            <p:ph idx="1"/>
          </p:nvPr>
        </p:nvPicPr>
        <p:blipFill>
          <a:blip r:embed="rId2" cstate="print"/>
          <a:stretch>
            <a:fillRect/>
          </a:stretch>
        </p:blipFill>
        <p:spPr>
          <a:xfrm>
            <a:off x="857224" y="1857364"/>
            <a:ext cx="3071834" cy="3571900"/>
          </a:xfrm>
        </p:spPr>
      </p:pic>
      <p:sp>
        <p:nvSpPr>
          <p:cNvPr id="4" name="Title 1"/>
          <p:cNvSpPr>
            <a:spLocks noGrp="1"/>
          </p:cNvSpPr>
          <p:nvPr>
            <p:ph type="title"/>
          </p:nvPr>
        </p:nvSpPr>
        <p:spPr>
          <a:xfrm>
            <a:off x="500034" y="0"/>
            <a:ext cx="8229600" cy="1143000"/>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1000100" y="5786454"/>
            <a:ext cx="2643206" cy="369332"/>
          </a:xfrm>
          <a:prstGeom prst="rect">
            <a:avLst/>
          </a:prstGeom>
          <a:noFill/>
        </p:spPr>
        <p:txBody>
          <a:bodyPr wrap="square" rtlCol="0">
            <a:spAutoFit/>
          </a:bodyPr>
          <a:lstStyle/>
          <a:p>
            <a:pPr algn="ctr"/>
            <a:r>
              <a:rPr lang="en-US" dirty="0" smtClean="0"/>
              <a:t>Station of the Cross</a:t>
            </a:r>
            <a:endParaRPr lang="en-AU" dirty="0"/>
          </a:p>
        </p:txBody>
      </p:sp>
      <p:pic>
        <p:nvPicPr>
          <p:cNvPr id="7" name="Picture 6" descr="Pic 24. Aboriginal Station of the Cross.jpg"/>
          <p:cNvPicPr>
            <a:picLocks noChangeAspect="1"/>
          </p:cNvPicPr>
          <p:nvPr/>
        </p:nvPicPr>
        <p:blipFill>
          <a:blip r:embed="rId3" cstate="print"/>
          <a:stretch>
            <a:fillRect/>
          </a:stretch>
        </p:blipFill>
        <p:spPr>
          <a:xfrm>
            <a:off x="5072066" y="1857364"/>
            <a:ext cx="3500462" cy="3571900"/>
          </a:xfrm>
          <a:prstGeom prst="rect">
            <a:avLst/>
          </a:prstGeom>
        </p:spPr>
      </p:pic>
      <p:sp>
        <p:nvSpPr>
          <p:cNvPr id="8" name="TextBox 7"/>
          <p:cNvSpPr txBox="1"/>
          <p:nvPr/>
        </p:nvSpPr>
        <p:spPr>
          <a:xfrm>
            <a:off x="5429256" y="5786454"/>
            <a:ext cx="2928958" cy="646331"/>
          </a:xfrm>
          <a:prstGeom prst="rect">
            <a:avLst/>
          </a:prstGeom>
          <a:noFill/>
        </p:spPr>
        <p:txBody>
          <a:bodyPr wrap="square" rtlCol="0">
            <a:spAutoFit/>
          </a:bodyPr>
          <a:lstStyle/>
          <a:p>
            <a:pPr algn="ctr"/>
            <a:r>
              <a:rPr lang="en-US" dirty="0" smtClean="0"/>
              <a:t>Station of the Cross</a:t>
            </a:r>
            <a:endParaRPr lang="en-AU" dirty="0" smtClean="0"/>
          </a:p>
          <a:p>
            <a:pPr algn="ctr"/>
            <a:endParaRPr lang="en-AU"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572140"/>
          </a:xfrm>
          <a:solidFill>
            <a:schemeClr val="accent6">
              <a:lumMod val="20000"/>
              <a:lumOff val="80000"/>
            </a:schemeClr>
          </a:solidFill>
        </p:spPr>
        <p:txBody>
          <a:bodyPr>
            <a:normAutofit fontScale="92500" lnSpcReduction="10000"/>
          </a:bodyPr>
          <a:lstStyle/>
          <a:p>
            <a:pPr>
              <a:buNone/>
            </a:pPr>
            <a:r>
              <a:rPr lang="en-US" i="1" dirty="0" smtClean="0">
                <a:latin typeface="Arial" pitchFamily="34" charset="0"/>
                <a:cs typeface="Arial" pitchFamily="34" charset="0"/>
              </a:rPr>
              <a:t>Aboriginal Theology</a:t>
            </a:r>
          </a:p>
          <a:p>
            <a:pPr>
              <a:buNone/>
            </a:pPr>
            <a:r>
              <a:rPr lang="en-US" dirty="0" smtClean="0">
                <a:latin typeface="Arial" pitchFamily="34" charset="0"/>
                <a:cs typeface="Arial" pitchFamily="34" charset="0"/>
              </a:rPr>
              <a:t>Some critics argue that this is a radical movement to create a distinct theology aiming at biblical justice. </a:t>
            </a:r>
          </a:p>
          <a:p>
            <a:pPr>
              <a:buNone/>
            </a:pPr>
            <a:r>
              <a:rPr lang="en-US" dirty="0" smtClean="0">
                <a:solidFill>
                  <a:srgbClr val="FF0000"/>
                </a:solidFill>
                <a:latin typeface="Arial" pitchFamily="34" charset="0"/>
                <a:cs typeface="Arial" pitchFamily="34" charset="0"/>
              </a:rPr>
              <a:t>Question: Should there be distinct indigenous theology(</a:t>
            </a:r>
            <a:r>
              <a:rPr lang="en-US" dirty="0" err="1" smtClean="0">
                <a:solidFill>
                  <a:srgbClr val="FF0000"/>
                </a:solidFill>
                <a:latin typeface="Arial" pitchFamily="34" charset="0"/>
                <a:cs typeface="Arial" pitchFamily="34" charset="0"/>
              </a:rPr>
              <a:t>ies</a:t>
            </a:r>
            <a:r>
              <a:rPr lang="en-US" dirty="0" smtClean="0">
                <a:solidFill>
                  <a:srgbClr val="FF0000"/>
                </a:solidFill>
                <a:latin typeface="Arial" pitchFamily="34" charset="0"/>
                <a:cs typeface="Arial" pitchFamily="34" charset="0"/>
              </a:rPr>
              <a:t>) or should there be a theology that allows for its expression in different forms?</a:t>
            </a:r>
          </a:p>
          <a:p>
            <a:r>
              <a:rPr lang="en-US" dirty="0" smtClean="0">
                <a:latin typeface="Arial" pitchFamily="34" charset="0"/>
                <a:cs typeface="Arial" pitchFamily="34" charset="0"/>
              </a:rPr>
              <a:t>Aboriginal ministers/priests have been removed or resigned from their positions as they proposed various ideologies that were not consistent with denominational positions.</a:t>
            </a:r>
          </a:p>
          <a:p>
            <a:pPr lvl="1">
              <a:buFont typeface="Wingdings" pitchFamily="2" charset="2"/>
              <a:buChar char="Ø"/>
            </a:pPr>
            <a:r>
              <a:rPr lang="en-US" dirty="0" smtClean="0">
                <a:latin typeface="Arial" pitchFamily="34" charset="0"/>
                <a:cs typeface="Arial" pitchFamily="34" charset="0"/>
              </a:rPr>
              <a:t>1960 Rev Don Brady – Uniting Church</a:t>
            </a:r>
          </a:p>
          <a:p>
            <a:pPr lvl="1">
              <a:buFont typeface="Wingdings" pitchFamily="2" charset="2"/>
              <a:buChar char="Ø"/>
            </a:pPr>
            <a:r>
              <a:rPr lang="en-US" dirty="0" smtClean="0">
                <a:latin typeface="Arial" pitchFamily="34" charset="0"/>
                <a:cs typeface="Arial" pitchFamily="34" charset="0"/>
              </a:rPr>
              <a:t>1975 Rev Patrick Dodson – Catholic Church</a:t>
            </a:r>
          </a:p>
          <a:p>
            <a:pPr lvl="1">
              <a:buNone/>
            </a:pPr>
            <a:endParaRPr lang="en-US" dirty="0" smtClean="0">
              <a:latin typeface="Arial" pitchFamily="34" charset="0"/>
              <a:cs typeface="Arial" pitchFamily="34" charset="0"/>
            </a:endParaRPr>
          </a:p>
          <a:p>
            <a:pPr lvl="1"/>
            <a:endParaRPr lang="en-AU" dirty="0">
              <a:latin typeface="Arial" pitchFamily="34" charset="0"/>
              <a:cs typeface="Arial" pitchFamily="34" charset="0"/>
            </a:endParaRPr>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5929330"/>
          </a:xfrm>
          <a:solidFill>
            <a:schemeClr val="accent6">
              <a:lumMod val="20000"/>
              <a:lumOff val="80000"/>
            </a:schemeClr>
          </a:solidFill>
        </p:spPr>
        <p:txBody>
          <a:bodyPr>
            <a:normAutofit lnSpcReduction="10000"/>
          </a:bodyPr>
          <a:lstStyle/>
          <a:p>
            <a:pPr>
              <a:buNone/>
            </a:pPr>
            <a:r>
              <a:rPr lang="en-US" i="1" dirty="0" smtClean="0">
                <a:latin typeface="Arial" pitchFamily="34" charset="0"/>
                <a:cs typeface="Arial" pitchFamily="34" charset="0"/>
              </a:rPr>
              <a:t>Aboriginal Theology</a:t>
            </a:r>
          </a:p>
          <a:p>
            <a:r>
              <a:rPr lang="en-US" dirty="0" smtClean="0">
                <a:latin typeface="Arial" pitchFamily="34" charset="0"/>
                <a:cs typeface="Arial" pitchFamily="34" charset="0"/>
              </a:rPr>
              <a:t>Includes the oral tradition of Dreaming</a:t>
            </a:r>
          </a:p>
          <a:p>
            <a:r>
              <a:rPr lang="en-US" dirty="0" smtClean="0">
                <a:latin typeface="Arial" pitchFamily="34" charset="0"/>
                <a:cs typeface="Arial" pitchFamily="34" charset="0"/>
              </a:rPr>
              <a:t>Woven into biblical scholarship</a:t>
            </a:r>
          </a:p>
          <a:p>
            <a:r>
              <a:rPr lang="en-US" dirty="0" smtClean="0">
                <a:latin typeface="Arial" pitchFamily="34" charset="0"/>
                <a:cs typeface="Arial" pitchFamily="34" charset="0"/>
              </a:rPr>
              <a:t>Preserves wisdom, culture and tradition</a:t>
            </a:r>
          </a:p>
          <a:p>
            <a:r>
              <a:rPr lang="en-US" dirty="0" smtClean="0">
                <a:latin typeface="Arial" pitchFamily="34" charset="0"/>
                <a:cs typeface="Arial" pitchFamily="34" charset="0"/>
              </a:rPr>
              <a:t>Reinterprets theological concepts to adapt to Aboriginal Spiritualities.</a:t>
            </a:r>
          </a:p>
          <a:p>
            <a:r>
              <a:rPr lang="en-US" dirty="0" smtClean="0">
                <a:latin typeface="Arial" pitchFamily="34" charset="0"/>
                <a:cs typeface="Arial" pitchFamily="34" charset="0"/>
              </a:rPr>
              <a:t>NCCA (included the Aboriginal Islander Commission) to Aboriginal Spiritualities to the World stage in 1991, in Canberra through art, music, dance.</a:t>
            </a:r>
          </a:p>
          <a:p>
            <a:r>
              <a:rPr lang="en-US" dirty="0" smtClean="0">
                <a:latin typeface="Arial" pitchFamily="34" charset="0"/>
                <a:cs typeface="Arial" pitchFamily="34" charset="0"/>
              </a:rPr>
              <a:t>Assists in the Aboriginal Reconciliation process.</a:t>
            </a:r>
          </a:p>
          <a:p>
            <a:endParaRPr lang="en-AU" dirty="0"/>
          </a:p>
        </p:txBody>
      </p:sp>
      <p:sp>
        <p:nvSpPr>
          <p:cNvPr id="4" name="Title 1"/>
          <p:cNvSpPr>
            <a:spLocks noGrp="1"/>
          </p:cNvSpPr>
          <p:nvPr>
            <p:ph type="title"/>
          </p:nvPr>
        </p:nvSpPr>
        <p:spPr>
          <a:xfrm>
            <a:off x="428596" y="0"/>
            <a:ext cx="8229600" cy="1143000"/>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5733256"/>
          </a:xfrm>
          <a:solidFill>
            <a:schemeClr val="accent5">
              <a:lumMod val="20000"/>
              <a:lumOff val="80000"/>
            </a:schemeClr>
          </a:solidFill>
        </p:spPr>
        <p:txBody>
          <a:bodyPr>
            <a:normAutofit/>
          </a:bodyPr>
          <a:lstStyle/>
          <a:p>
            <a:pPr>
              <a:buNone/>
            </a:pPr>
            <a:r>
              <a:rPr lang="en-US" b="1" u="sng" dirty="0" smtClean="0">
                <a:latin typeface="Arial" pitchFamily="34" charset="0"/>
                <a:cs typeface="Arial" pitchFamily="34" charset="0"/>
              </a:rPr>
              <a:t>Religious Diversity in Australia</a:t>
            </a:r>
          </a:p>
          <a:p>
            <a:pPr>
              <a:buNone/>
            </a:pPr>
            <a:r>
              <a:rPr lang="en-US" dirty="0" smtClean="0">
                <a:latin typeface="Arial" pitchFamily="34" charset="0"/>
                <a:cs typeface="Arial" pitchFamily="34" charset="0"/>
              </a:rPr>
              <a:t>National census figures reveal much about the makeup of Australian Society. Since 1901, census figures reveal the cosmopolitan complexion of Australia. It is now described as a “multicultural” nation and in religious terms a “multi-faith” nation. Look at the 2006 figures:</a:t>
            </a:r>
          </a:p>
          <a:p>
            <a:pPr>
              <a:buNone/>
            </a:pPr>
            <a:endParaRPr lang="en-AU" dirty="0"/>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graphicFrame>
        <p:nvGraphicFramePr>
          <p:cNvPr id="6" name="Table 5"/>
          <p:cNvGraphicFramePr>
            <a:graphicFrameLocks noGrp="1"/>
          </p:cNvGraphicFramePr>
          <p:nvPr/>
        </p:nvGraphicFramePr>
        <p:xfrm>
          <a:off x="81856" y="5072370"/>
          <a:ext cx="8964486" cy="370840"/>
        </p:xfrm>
        <a:graphic>
          <a:graphicData uri="http://schemas.openxmlformats.org/drawingml/2006/table">
            <a:tbl>
              <a:tblPr firstRow="1" bandRow="1">
                <a:tableStyleId>{2D5ABB26-0587-4C30-8999-92F81FD0307C}</a:tableStyleId>
              </a:tblPr>
              <a:tblGrid>
                <a:gridCol w="996054"/>
                <a:gridCol w="996054"/>
                <a:gridCol w="996054"/>
                <a:gridCol w="996054"/>
                <a:gridCol w="996054"/>
                <a:gridCol w="996054"/>
                <a:gridCol w="996054"/>
                <a:gridCol w="996054"/>
                <a:gridCol w="996054"/>
              </a:tblGrid>
              <a:tr h="370840">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2006</a:t>
                      </a:r>
                      <a:endParaRPr lang="en-AU" sz="1800" b="1" dirty="0">
                        <a:solidFill>
                          <a:srgbClr val="FF0000"/>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18.7</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25.8</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a:solidFill>
                            <a:srgbClr val="FF0000"/>
                          </a:solidFill>
                          <a:latin typeface="Times New Roman"/>
                          <a:ea typeface="Times New Roman"/>
                          <a:cs typeface="Times New Roman"/>
                        </a:rPr>
                        <a:t>19.3</a:t>
                      </a:r>
                      <a:endParaRPr lang="en-AU" sz="1800" b="1">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63.9</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5.6</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18.7</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11.9</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AU" sz="1800" b="1" dirty="0">
                          <a:solidFill>
                            <a:srgbClr val="FF0000"/>
                          </a:solidFill>
                          <a:latin typeface="Times New Roman"/>
                          <a:ea typeface="Times New Roman"/>
                          <a:cs typeface="Times New Roman"/>
                        </a:rPr>
                        <a:t>19,855.3</a:t>
                      </a:r>
                      <a:endParaRPr lang="en-A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07505" y="4229080"/>
          <a:ext cx="8928990" cy="640080"/>
        </p:xfrm>
        <a:graphic>
          <a:graphicData uri="http://schemas.openxmlformats.org/drawingml/2006/table">
            <a:tbl>
              <a:tblPr firstRow="1" bandRow="1">
                <a:tableStyleId>{5C22544A-7EE6-4342-B048-85BDC9FD1C3A}</a:tableStyleId>
              </a:tblPr>
              <a:tblGrid>
                <a:gridCol w="992110"/>
                <a:gridCol w="992110"/>
                <a:gridCol w="992110"/>
                <a:gridCol w="992110"/>
                <a:gridCol w="992110"/>
                <a:gridCol w="992110"/>
                <a:gridCol w="992110"/>
                <a:gridCol w="992110"/>
                <a:gridCol w="992110"/>
              </a:tblGrid>
              <a:tr h="576064">
                <a:tc>
                  <a:txBody>
                    <a:bodyPr/>
                    <a:lstStyle/>
                    <a:p>
                      <a:r>
                        <a:rPr lang="en-US" sz="1600" dirty="0" smtClean="0"/>
                        <a:t>Year</a:t>
                      </a:r>
                      <a:endParaRPr lang="en-AU"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r>
                        <a:rPr lang="en-US" sz="1600" dirty="0" smtClean="0"/>
                        <a:t>Anglican</a:t>
                      </a:r>
                      <a:endParaRPr lang="en-AU" sz="1600" dirty="0"/>
                    </a:p>
                  </a:txBody>
                  <a:tcPr>
                    <a:lnL w="12700" cmpd="sng">
                      <a:noFill/>
                    </a:lnL>
                    <a:solidFill>
                      <a:schemeClr val="tx1"/>
                    </a:solidFill>
                  </a:tcPr>
                </a:tc>
                <a:tc>
                  <a:txBody>
                    <a:bodyPr/>
                    <a:lstStyle/>
                    <a:p>
                      <a:r>
                        <a:rPr lang="en-US" sz="1600" dirty="0" smtClean="0"/>
                        <a:t>Catholic</a:t>
                      </a:r>
                      <a:endParaRPr lang="en-AU" sz="1600" dirty="0"/>
                    </a:p>
                  </a:txBody>
                  <a:tcPr>
                    <a:solidFill>
                      <a:schemeClr val="tx1"/>
                    </a:solidFill>
                  </a:tcPr>
                </a:tc>
                <a:tc>
                  <a:txBody>
                    <a:bodyPr/>
                    <a:lstStyle/>
                    <a:p>
                      <a:r>
                        <a:rPr lang="en-US" sz="1600" dirty="0" smtClean="0"/>
                        <a:t>Other</a:t>
                      </a:r>
                      <a:endParaRPr lang="en-AU" sz="1600" dirty="0"/>
                    </a:p>
                  </a:txBody>
                  <a:tcPr>
                    <a:solidFill>
                      <a:schemeClr val="tx1"/>
                    </a:solidFill>
                  </a:tcPr>
                </a:tc>
                <a:tc>
                  <a:txBody>
                    <a:bodyPr/>
                    <a:lstStyle/>
                    <a:p>
                      <a:r>
                        <a:rPr lang="en-US" sz="1600" dirty="0" smtClean="0"/>
                        <a:t>Total</a:t>
                      </a:r>
                      <a:endParaRPr lang="en-AU" sz="1600" dirty="0"/>
                    </a:p>
                  </a:txBody>
                  <a:tcPr>
                    <a:solidFill>
                      <a:schemeClr val="tx1"/>
                    </a:solidFill>
                  </a:tcPr>
                </a:tc>
                <a:tc>
                  <a:txBody>
                    <a:bodyPr/>
                    <a:lstStyle/>
                    <a:p>
                      <a:r>
                        <a:rPr lang="en-US" sz="1600" dirty="0" smtClean="0"/>
                        <a:t>Other Religions</a:t>
                      </a:r>
                      <a:endParaRPr lang="en-AU" sz="1600" dirty="0"/>
                    </a:p>
                  </a:txBody>
                  <a:tcPr>
                    <a:solidFill>
                      <a:schemeClr val="tx1"/>
                    </a:solidFill>
                  </a:tcPr>
                </a:tc>
                <a:tc>
                  <a:txBody>
                    <a:bodyPr/>
                    <a:lstStyle/>
                    <a:p>
                      <a:r>
                        <a:rPr lang="en-US" dirty="0" smtClean="0"/>
                        <a:t>No Religion</a:t>
                      </a:r>
                      <a:endParaRPr lang="en-AU" dirty="0"/>
                    </a:p>
                  </a:txBody>
                  <a:tcPr>
                    <a:solidFill>
                      <a:schemeClr val="tx1"/>
                    </a:solidFill>
                  </a:tcPr>
                </a:tc>
                <a:tc>
                  <a:txBody>
                    <a:bodyPr/>
                    <a:lstStyle/>
                    <a:p>
                      <a:r>
                        <a:rPr lang="en-US" dirty="0" smtClean="0"/>
                        <a:t>Non Stated</a:t>
                      </a:r>
                      <a:endParaRPr lang="en-AU" dirty="0"/>
                    </a:p>
                  </a:txBody>
                  <a:tcPr>
                    <a:solidFill>
                      <a:schemeClr val="tx1"/>
                    </a:solidFill>
                  </a:tcPr>
                </a:tc>
                <a:tc>
                  <a:txBody>
                    <a:bodyPr/>
                    <a:lstStyle/>
                    <a:p>
                      <a:r>
                        <a:rPr lang="en-US" dirty="0" smtClean="0"/>
                        <a:t>Total</a:t>
                      </a:r>
                    </a:p>
                    <a:p>
                      <a:r>
                        <a:rPr lang="en-US" dirty="0" smtClean="0"/>
                        <a:t>     ‘000</a:t>
                      </a:r>
                      <a:endParaRPr lang="en-AU" dirty="0"/>
                    </a:p>
                  </a:txBody>
                  <a:tcPr>
                    <a:solidFill>
                      <a:schemeClr val="tx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lstStyle/>
          <a:p>
            <a:pPr>
              <a:buNone/>
            </a:pPr>
            <a:r>
              <a:rPr lang="en-US" b="1" u="sng" dirty="0" smtClean="0">
                <a:latin typeface="Arial" pitchFamily="34" charset="0"/>
                <a:cs typeface="Arial" pitchFamily="34" charset="0"/>
              </a:rPr>
              <a:t>Religious Diversity in Australia</a:t>
            </a:r>
          </a:p>
          <a:p>
            <a:pPr>
              <a:buNone/>
            </a:pPr>
            <a:r>
              <a:rPr lang="en-US" dirty="0" smtClean="0"/>
              <a:t>A clearer picture:</a:t>
            </a:r>
            <a:endParaRPr lang="en-AU" dirty="0"/>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pic>
        <p:nvPicPr>
          <p:cNvPr id="6" name="Picture 5" descr="Table 1 - 2006.gif"/>
          <p:cNvPicPr>
            <a:picLocks noChangeAspect="1"/>
          </p:cNvPicPr>
          <p:nvPr/>
        </p:nvPicPr>
        <p:blipFill>
          <a:blip r:embed="rId2" cstate="print"/>
          <a:stretch>
            <a:fillRect/>
          </a:stretch>
        </p:blipFill>
        <p:spPr>
          <a:xfrm>
            <a:off x="0" y="2214554"/>
            <a:ext cx="9144000" cy="4643446"/>
          </a:xfrm>
          <a:prstGeom prst="rect">
            <a:avLst/>
          </a:prstGeom>
          <a:solidFill>
            <a:schemeClr val="accent5">
              <a:lumMod val="20000"/>
              <a:lumOff val="80000"/>
            </a:schemeClr>
          </a:solid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778098"/>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pic>
        <p:nvPicPr>
          <p:cNvPr id="8" name="Content Placeholder 7" descr="Pic 7.jpg"/>
          <p:cNvPicPr>
            <a:picLocks noGrp="1" noChangeAspect="1"/>
          </p:cNvPicPr>
          <p:nvPr>
            <p:ph idx="1"/>
          </p:nvPr>
        </p:nvPicPr>
        <p:blipFill>
          <a:blip r:embed="rId2" cstate="print"/>
          <a:stretch>
            <a:fillRect/>
          </a:stretch>
        </p:blipFill>
        <p:spPr>
          <a:xfrm>
            <a:off x="285720" y="1071546"/>
            <a:ext cx="8568952" cy="5516375"/>
          </a:xfrm>
        </p:spPr>
      </p:pic>
      <p:sp>
        <p:nvSpPr>
          <p:cNvPr id="9" name="TextBox 8"/>
          <p:cNvSpPr txBox="1"/>
          <p:nvPr/>
        </p:nvSpPr>
        <p:spPr>
          <a:xfrm>
            <a:off x="3428992" y="1428736"/>
            <a:ext cx="5105728" cy="523220"/>
          </a:xfrm>
          <a:prstGeom prst="rect">
            <a:avLst/>
          </a:prstGeom>
          <a:noFill/>
        </p:spPr>
        <p:txBody>
          <a:bodyPr wrap="square" rtlCol="0">
            <a:spAutoFit/>
          </a:bodyPr>
          <a:lstStyle/>
          <a:p>
            <a:r>
              <a:rPr lang="en-US" sz="2800" dirty="0" smtClean="0"/>
              <a:t>Aboriginal boys initiation ritual</a:t>
            </a:r>
            <a:endParaRPr lang="en-AU"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a:solidFill>
            <a:schemeClr val="accent5">
              <a:lumMod val="20000"/>
              <a:lumOff val="80000"/>
            </a:schemeClr>
          </a:solidFill>
        </p:spPr>
        <p:txBody>
          <a:bodyPr>
            <a:normAutofit lnSpcReduction="10000"/>
          </a:bodyPr>
          <a:lstStyle/>
          <a:p>
            <a:pPr>
              <a:buNone/>
            </a:pPr>
            <a:r>
              <a:rPr lang="en-US" b="1" u="sng" dirty="0" smtClean="0">
                <a:latin typeface="Arial" pitchFamily="34" charset="0"/>
                <a:cs typeface="Arial" pitchFamily="34" charset="0"/>
              </a:rPr>
              <a:t>Religious Diversity in Australia</a:t>
            </a:r>
          </a:p>
          <a:p>
            <a:pPr>
              <a:buNone/>
            </a:pPr>
            <a:endParaRPr lang="en-US" b="1" u="sng" dirty="0" smtClean="0">
              <a:latin typeface="Arial" pitchFamily="34" charset="0"/>
              <a:cs typeface="Arial" pitchFamily="34" charset="0"/>
            </a:endParaRPr>
          </a:p>
          <a:p>
            <a:pPr>
              <a:buNone/>
            </a:pPr>
            <a:r>
              <a:rPr lang="en-US" sz="2600" b="1" u="sng" dirty="0" smtClean="0">
                <a:latin typeface="Arial" pitchFamily="34" charset="0"/>
                <a:cs typeface="Arial" pitchFamily="34" charset="0"/>
              </a:rPr>
              <a:t>Basic Statistics:</a:t>
            </a:r>
          </a:p>
          <a:p>
            <a:r>
              <a:rPr lang="en-US" dirty="0" smtClean="0">
                <a:latin typeface="Arial" pitchFamily="34" charset="0"/>
                <a:cs typeface="Arial" pitchFamily="34" charset="0"/>
              </a:rPr>
              <a:t>Christianity is the major tradition in Australia = 63.9%  - Catholic 25.8%;Anglican 18.5%; Others 19.5%. Between 1996 and 2006, Christian % fell from 71% to 64%.</a:t>
            </a:r>
          </a:p>
          <a:p>
            <a:r>
              <a:rPr lang="en-US" dirty="0" smtClean="0">
                <a:latin typeface="Arial" pitchFamily="34" charset="0"/>
                <a:cs typeface="Arial" pitchFamily="34" charset="0"/>
              </a:rPr>
              <a:t>Non-Christian = 5.6% - Buddhists 2.1%; Islamic 1.7%; Hinduism, 0.7%; Judaism 0.4%</a:t>
            </a:r>
          </a:p>
          <a:p>
            <a:r>
              <a:rPr lang="en-US" dirty="0" smtClean="0">
                <a:latin typeface="Arial" pitchFamily="34" charset="0"/>
                <a:cs typeface="Arial" pitchFamily="34" charset="0"/>
              </a:rPr>
              <a:t>Non-religion or non-stated = 29.9%</a:t>
            </a:r>
          </a:p>
          <a:p>
            <a:endParaRPr lang="en-US" dirty="0" smtClean="0"/>
          </a:p>
          <a:p>
            <a:endParaRPr lang="en-US" dirty="0" smtClean="0"/>
          </a:p>
          <a:p>
            <a:pPr>
              <a:buNone/>
            </a:pPr>
            <a:endParaRPr lang="en-AU" dirty="0"/>
          </a:p>
        </p:txBody>
      </p:sp>
      <p:sp>
        <p:nvSpPr>
          <p:cNvPr id="4" name="Title 1"/>
          <p:cNvSpPr>
            <a:spLocks noGrp="1"/>
          </p:cNvSpPr>
          <p:nvPr>
            <p:ph type="title"/>
          </p:nvPr>
        </p:nvSpPr>
        <p:spPr>
          <a:xfrm>
            <a:off x="457200" y="274638"/>
            <a:ext cx="8229600" cy="922114"/>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9144000" cy="6143668"/>
          </a:xfrm>
          <a:solidFill>
            <a:schemeClr val="accent5">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Impact of Migration</a:t>
            </a:r>
          </a:p>
          <a:p>
            <a:r>
              <a:rPr lang="en-US" dirty="0" smtClean="0">
                <a:latin typeface="Arial" pitchFamily="34" charset="0"/>
                <a:cs typeface="Arial" pitchFamily="34" charset="0"/>
              </a:rPr>
              <a:t>Christian Church in Australia is an immigrant church. Originally Catholic (Irish) and Anglicans (English) were the major denominations. </a:t>
            </a:r>
          </a:p>
          <a:p>
            <a:r>
              <a:rPr lang="en-US" dirty="0" smtClean="0">
                <a:latin typeface="Arial" pitchFamily="34" charset="0"/>
                <a:cs typeface="Arial" pitchFamily="34" charset="0"/>
              </a:rPr>
              <a:t>Over time various migration waves changed the makeup of Christianity as well as other traditions coming into the country.</a:t>
            </a:r>
          </a:p>
          <a:p>
            <a:r>
              <a:rPr lang="en-US" dirty="0" smtClean="0">
                <a:latin typeface="Arial" pitchFamily="34" charset="0"/>
                <a:cs typeface="Arial" pitchFamily="34" charset="0"/>
              </a:rPr>
              <a:t>Migration numbers (waves) have fluctuated according to prevailing economic  and political conditions. </a:t>
            </a:r>
          </a:p>
          <a:p>
            <a:r>
              <a:rPr lang="en-US" dirty="0" smtClean="0">
                <a:latin typeface="Arial" pitchFamily="34" charset="0"/>
                <a:cs typeface="Arial" pitchFamily="34" charset="0"/>
              </a:rPr>
              <a:t>Since 1945, there have been large numbers of immigrants from Catholic Europe, </a:t>
            </a:r>
            <a:r>
              <a:rPr lang="en-US" dirty="0" err="1" smtClean="0">
                <a:latin typeface="Arial" pitchFamily="34" charset="0"/>
                <a:cs typeface="Arial" pitchFamily="34" charset="0"/>
              </a:rPr>
              <a:t>Phillipines</a:t>
            </a:r>
            <a:r>
              <a:rPr lang="en-US" dirty="0" smtClean="0">
                <a:latin typeface="Arial" pitchFamily="34" charset="0"/>
                <a:cs typeface="Arial" pitchFamily="34" charset="0"/>
              </a:rPr>
              <a:t> and South America and these have bolstered Catholic numbers – making Catholicism the major group.</a:t>
            </a:r>
          </a:p>
          <a:p>
            <a:r>
              <a:rPr lang="en-US" dirty="0" smtClean="0">
                <a:latin typeface="Arial" pitchFamily="34" charset="0"/>
                <a:cs typeface="Arial" pitchFamily="34" charset="0"/>
              </a:rPr>
              <a:t>Buddhists, Muslims and Hindus have also migrated in large numbers, they have changed the religious landscape so that</a:t>
            </a:r>
          </a:p>
          <a:p>
            <a:r>
              <a:rPr lang="en-US" dirty="0" smtClean="0">
                <a:latin typeface="Arial" pitchFamily="34" charset="0"/>
                <a:cs typeface="Arial" pitchFamily="34" charset="0"/>
              </a:rPr>
              <a:t>All five major world religions are represented in Australia, making it one of the most diversified countries in the world.</a:t>
            </a:r>
            <a:endParaRPr lang="en-AU" dirty="0">
              <a:latin typeface="Arial" pitchFamily="34" charset="0"/>
              <a:cs typeface="Arial" pitchFamily="34" charset="0"/>
            </a:endParaRPr>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8856984" cy="5805264"/>
          </a:xfrm>
          <a:solidFill>
            <a:schemeClr val="accent5">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Impact of Migration</a:t>
            </a:r>
          </a:p>
          <a:p>
            <a:r>
              <a:rPr lang="en-US" dirty="0" smtClean="0">
                <a:latin typeface="Arial" pitchFamily="34" charset="0"/>
                <a:cs typeface="Arial" pitchFamily="34" charset="0"/>
              </a:rPr>
              <a:t>Gradual demise of the White Australia Policy had a bearing on the increase of various religious faiths coming to Australia – whilst migrants came from Europe, Christian denominations prevailed.</a:t>
            </a:r>
          </a:p>
          <a:p>
            <a:r>
              <a:rPr lang="en-US" dirty="0" smtClean="0">
                <a:latin typeface="Arial" pitchFamily="34" charset="0"/>
                <a:cs typeface="Arial" pitchFamily="34" charset="0"/>
              </a:rPr>
              <a:t>After WWII, as WAP was wound back, Buddhists (fastest growing religion in the decade to 1991), Muslims (especially after 1970) and Hindus arrived from SE Asia and the Middle East.</a:t>
            </a:r>
          </a:p>
          <a:p>
            <a:r>
              <a:rPr lang="en-US" dirty="0" smtClean="0">
                <a:latin typeface="Arial" pitchFamily="34" charset="0"/>
                <a:cs typeface="Arial" pitchFamily="34" charset="0"/>
              </a:rPr>
              <a:t>1973, the WAP was scrapped altogether and this altered and increased the religious diversity in Australia.</a:t>
            </a:r>
          </a:p>
          <a:p>
            <a:r>
              <a:rPr lang="en-US" dirty="0" smtClean="0">
                <a:latin typeface="Arial" pitchFamily="34" charset="0"/>
                <a:cs typeface="Arial" pitchFamily="34" charset="0"/>
              </a:rPr>
              <a:t>Remember that as migrants come to Australia, they bring with them their religious baggage and eventually settle into the Australian community.</a:t>
            </a:r>
          </a:p>
          <a:p>
            <a:r>
              <a:rPr lang="en-US" dirty="0" smtClean="0">
                <a:latin typeface="Arial" pitchFamily="34" charset="0"/>
                <a:cs typeface="Arial" pitchFamily="34" charset="0"/>
              </a:rPr>
              <a:t>Judaism – has remained relatively constant throughout the study period.</a:t>
            </a:r>
          </a:p>
          <a:p>
            <a:endParaRPr lang="en-AU" dirty="0"/>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5733256"/>
          </a:xfrm>
          <a:solidFill>
            <a:schemeClr val="accent5">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Impact of Migration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Result is that Australia is a diversified and multi-racial society…with all types of “Faiths” represented: Jewish Synagogues, Islamic mosques, Orthodox churches, Hindu and Buddhist temples pepper the Australian landscape.</a:t>
            </a:r>
          </a:p>
          <a:p>
            <a:r>
              <a:rPr lang="en-US" dirty="0" smtClean="0">
                <a:latin typeface="Arial" pitchFamily="34" charset="0"/>
                <a:cs typeface="Arial" pitchFamily="34" charset="0"/>
              </a:rPr>
              <a:t>There have been times of religious tension – Catholic/Protestant (pre 1945); Islamic/Christian (in the last few years and months). For example the building of the Islamic school in </a:t>
            </a:r>
            <a:r>
              <a:rPr lang="en-US" dirty="0" err="1" smtClean="0">
                <a:latin typeface="Arial" pitchFamily="34" charset="0"/>
                <a:cs typeface="Arial" pitchFamily="34" charset="0"/>
              </a:rPr>
              <a:t>Campbelltown</a:t>
            </a:r>
            <a:r>
              <a:rPr lang="en-US" dirty="0" smtClean="0">
                <a:latin typeface="Arial" pitchFamily="34" charset="0"/>
                <a:cs typeface="Arial" pitchFamily="34" charset="0"/>
              </a:rPr>
              <a:t>, the building of a Hindu Temple in </a:t>
            </a:r>
            <a:r>
              <a:rPr lang="en-US" dirty="0" err="1" smtClean="0">
                <a:latin typeface="Arial" pitchFamily="34" charset="0"/>
                <a:cs typeface="Arial" pitchFamily="34" charset="0"/>
              </a:rPr>
              <a:t>Minto</a:t>
            </a:r>
            <a:r>
              <a:rPr lang="en-US" dirty="0" smtClean="0">
                <a:latin typeface="Arial" pitchFamily="34" charset="0"/>
                <a:cs typeface="Arial" pitchFamily="34" charset="0"/>
              </a:rPr>
              <a:t> and the controversy of a billboard calling Jesus a “prophet”, the recognition by some Muslims of some type of “</a:t>
            </a:r>
            <a:r>
              <a:rPr lang="en-US" dirty="0" err="1" smtClean="0">
                <a:latin typeface="Arial" pitchFamily="34" charset="0"/>
                <a:cs typeface="Arial" pitchFamily="34" charset="0"/>
              </a:rPr>
              <a:t>Shariah</a:t>
            </a:r>
            <a:r>
              <a:rPr lang="en-US" dirty="0" smtClean="0">
                <a:latin typeface="Arial" pitchFamily="34" charset="0"/>
                <a:cs typeface="Arial" pitchFamily="34" charset="0"/>
              </a:rPr>
              <a:t> Law” in Australian legal system. These episodes have caused tension…..but overall, Australia’s religious faiths work well together, are tolerant and are an example of “religious diversity”. </a:t>
            </a:r>
          </a:p>
        </p:txBody>
      </p:sp>
      <p:sp>
        <p:nvSpPr>
          <p:cNvPr id="4" name="Title 1"/>
          <p:cNvSpPr>
            <a:spLocks noGrp="1"/>
          </p:cNvSpPr>
          <p:nvPr>
            <p:ph type="title"/>
          </p:nvPr>
        </p:nvSpPr>
        <p:spPr>
          <a:xfrm>
            <a:off x="457200" y="274638"/>
            <a:ext cx="8229600" cy="85010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a:solidFill>
            <a:schemeClr val="accent5">
              <a:lumMod val="20000"/>
              <a:lumOff val="80000"/>
            </a:schemeClr>
          </a:solidFill>
        </p:spPr>
        <p:txBody>
          <a:bodyPr>
            <a:normAutofit fontScale="77500" lnSpcReduction="20000"/>
          </a:bodyPr>
          <a:lstStyle/>
          <a:p>
            <a:pPr>
              <a:buNone/>
            </a:pPr>
            <a:r>
              <a:rPr lang="en-US" b="1" u="sng" dirty="0" err="1" smtClean="0">
                <a:latin typeface="Arial" pitchFamily="34" charset="0"/>
                <a:cs typeface="Arial" pitchFamily="34" charset="0"/>
              </a:rPr>
              <a:t>Secularisation</a:t>
            </a:r>
            <a:endParaRPr lang="en-US" b="1" u="sng"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The influence of secular society – consumerism and non-religious factors on believers leading to loss of faith and practice.</a:t>
            </a:r>
          </a:p>
          <a:p>
            <a:r>
              <a:rPr lang="en-US" dirty="0" smtClean="0">
                <a:latin typeface="Arial" pitchFamily="34" charset="0"/>
                <a:cs typeface="Arial" pitchFamily="34" charset="0"/>
              </a:rPr>
              <a:t>Gained impetus during the “Enlightenment period” – fostered by secular education systems.</a:t>
            </a:r>
          </a:p>
          <a:p>
            <a:r>
              <a:rPr lang="en-US" dirty="0" smtClean="0">
                <a:latin typeface="Arial" pitchFamily="34" charset="0"/>
                <a:cs typeface="Arial" pitchFamily="34" charset="0"/>
              </a:rPr>
              <a:t>As a nation, Australians have never been deeply religious.</a:t>
            </a:r>
          </a:p>
          <a:p>
            <a:r>
              <a:rPr lang="en-US" dirty="0" smtClean="0">
                <a:latin typeface="Arial" pitchFamily="34" charset="0"/>
                <a:cs typeface="Arial" pitchFamily="34" charset="0"/>
              </a:rPr>
              <a:t>A nation of paradoxes – happiness/high suicide rates, high percentage numbers of atheists, agnostics.</a:t>
            </a:r>
          </a:p>
          <a:p>
            <a:r>
              <a:rPr lang="en-US" dirty="0" smtClean="0">
                <a:latin typeface="Arial" pitchFamily="34" charset="0"/>
                <a:cs typeface="Arial" pitchFamily="34" charset="0"/>
              </a:rPr>
              <a:t>Individualistic tendencies as opposed to social/communitarian values.</a:t>
            </a:r>
          </a:p>
          <a:p>
            <a:r>
              <a:rPr lang="en-US" dirty="0" smtClean="0">
                <a:latin typeface="Arial" pitchFamily="34" charset="0"/>
                <a:cs typeface="Arial" pitchFamily="34" charset="0"/>
              </a:rPr>
              <a:t>People distance themselves from religious influences.</a:t>
            </a:r>
          </a:p>
          <a:p>
            <a:r>
              <a:rPr lang="en-US" dirty="0" smtClean="0">
                <a:latin typeface="Arial" pitchFamily="34" charset="0"/>
                <a:cs typeface="Arial" pitchFamily="34" charset="0"/>
              </a:rPr>
              <a:t>Believers look for some other “religious” experience other than traditional religious institutions.</a:t>
            </a:r>
          </a:p>
        </p:txBody>
      </p:sp>
      <p:sp>
        <p:nvSpPr>
          <p:cNvPr id="4" name="Title 1"/>
          <p:cNvSpPr>
            <a:spLocks noGrp="1"/>
          </p:cNvSpPr>
          <p:nvPr>
            <p:ph type="title"/>
          </p:nvPr>
        </p:nvSpPr>
        <p:spPr>
          <a:xfrm>
            <a:off x="457200" y="274638"/>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3.bmp"/>
          <p:cNvPicPr>
            <a:picLocks noGrp="1" noChangeAspect="1"/>
          </p:cNvPicPr>
          <p:nvPr>
            <p:ph idx="1"/>
          </p:nvPr>
        </p:nvPicPr>
        <p:blipFill>
          <a:blip r:embed="rId2" cstate="print"/>
          <a:stretch>
            <a:fillRect/>
          </a:stretch>
        </p:blipFill>
        <p:spPr>
          <a:xfrm>
            <a:off x="4786282" y="1000108"/>
            <a:ext cx="3643370" cy="5371642"/>
          </a:xfrm>
        </p:spPr>
      </p:pic>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pic>
        <p:nvPicPr>
          <p:cNvPr id="6" name="Picture 5" descr="Pic 1.jpg"/>
          <p:cNvPicPr>
            <a:picLocks noChangeAspect="1"/>
          </p:cNvPicPr>
          <p:nvPr/>
        </p:nvPicPr>
        <p:blipFill>
          <a:blip r:embed="rId3" cstate="print"/>
          <a:stretch>
            <a:fillRect/>
          </a:stretch>
        </p:blipFill>
        <p:spPr>
          <a:xfrm>
            <a:off x="642910" y="1147449"/>
            <a:ext cx="3536032" cy="528194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a:solidFill>
            <a:schemeClr val="accent5">
              <a:lumMod val="20000"/>
              <a:lumOff val="80000"/>
            </a:schemeClr>
          </a:solidFill>
        </p:spPr>
        <p:txBody>
          <a:bodyPr>
            <a:normAutofit fontScale="85000" lnSpcReduction="20000"/>
          </a:bodyPr>
          <a:lstStyle/>
          <a:p>
            <a:pPr>
              <a:buNone/>
            </a:pPr>
            <a:r>
              <a:rPr lang="en-US" b="1" u="sng" dirty="0" err="1" smtClean="0">
                <a:latin typeface="Arial" pitchFamily="34" charset="0"/>
                <a:cs typeface="Arial" pitchFamily="34" charset="0"/>
              </a:rPr>
              <a:t>Secularisation</a:t>
            </a:r>
            <a:r>
              <a:rPr lang="en-US" b="1" u="sng" dirty="0" smtClean="0">
                <a:latin typeface="Arial" pitchFamily="34" charset="0"/>
                <a:cs typeface="Arial" pitchFamily="34" charset="0"/>
              </a:rPr>
              <a:t> – its effects</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Loss of religious values.</a:t>
            </a:r>
          </a:p>
          <a:p>
            <a:r>
              <a:rPr lang="en-US" dirty="0" smtClean="0">
                <a:latin typeface="Arial" pitchFamily="34" charset="0"/>
                <a:cs typeface="Arial" pitchFamily="34" charset="0"/>
              </a:rPr>
              <a:t>Lack of religious church practice – civil marriages, non religious funerals, shopping malls (the new cathedrals)</a:t>
            </a:r>
          </a:p>
          <a:p>
            <a:r>
              <a:rPr lang="en-US" dirty="0" smtClean="0">
                <a:latin typeface="Arial" pitchFamily="34" charset="0"/>
                <a:cs typeface="Arial" pitchFamily="34" charset="0"/>
              </a:rPr>
              <a:t>Seeking alternative “religions” or “forms of spirituality”.</a:t>
            </a:r>
          </a:p>
          <a:p>
            <a:r>
              <a:rPr lang="en-US" dirty="0" smtClean="0">
                <a:latin typeface="Arial" pitchFamily="34" charset="0"/>
                <a:cs typeface="Arial" pitchFamily="34" charset="0"/>
              </a:rPr>
              <a:t>Social standing of clergy/church – trustworthiness</a:t>
            </a:r>
          </a:p>
          <a:p>
            <a:r>
              <a:rPr lang="en-US" dirty="0" smtClean="0">
                <a:latin typeface="Arial" pitchFamily="34" charset="0"/>
                <a:cs typeface="Arial" pitchFamily="34" charset="0"/>
              </a:rPr>
              <a:t>Political social action – Marxism, Green Movement etc.</a:t>
            </a:r>
          </a:p>
          <a:p>
            <a:r>
              <a:rPr lang="en-US" dirty="0" smtClean="0">
                <a:latin typeface="Arial" pitchFamily="34" charset="0"/>
                <a:cs typeface="Arial" pitchFamily="34" charset="0"/>
              </a:rPr>
              <a:t>Influence of scientific humanism, economic rationalism</a:t>
            </a:r>
          </a:p>
          <a:p>
            <a:r>
              <a:rPr lang="en-US" dirty="0" smtClean="0">
                <a:latin typeface="Arial" pitchFamily="34" charset="0"/>
                <a:cs typeface="Arial" pitchFamily="34" charset="0"/>
              </a:rPr>
              <a:t>Rise of New Age Religions which focus on personal satisfaction, wealth, self help groups, happiness, mind and spirit exhibitions, personal meditation, affirmation environmental “sit - ins”. These have all attained quasi religious status.</a:t>
            </a:r>
          </a:p>
          <a:p>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9144000" cy="5572140"/>
          </a:xfrm>
          <a:solidFill>
            <a:schemeClr val="accent5">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Interdenominational Switching</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Is not conversion to other “faiths” but moving from one religious denomination to another within the same tradition.</a:t>
            </a:r>
          </a:p>
          <a:p>
            <a:r>
              <a:rPr lang="en-US" dirty="0" smtClean="0">
                <a:latin typeface="Arial" pitchFamily="34" charset="0"/>
                <a:cs typeface="Arial" pitchFamily="34" charset="0"/>
              </a:rPr>
              <a:t>Has a long history in Australia and mainly occurs between Protestant denominations.</a:t>
            </a:r>
          </a:p>
          <a:p>
            <a:r>
              <a:rPr lang="en-US" dirty="0" smtClean="0">
                <a:latin typeface="Arial" pitchFamily="34" charset="0"/>
                <a:cs typeface="Arial" pitchFamily="34" charset="0"/>
              </a:rPr>
              <a:t>1991 National Church Survey states that 29% of respondents have switched denominations within the previous 5 years.</a:t>
            </a:r>
          </a:p>
          <a:p>
            <a:r>
              <a:rPr lang="en-US" dirty="0" smtClean="0">
                <a:latin typeface="Arial" pitchFamily="34" charset="0"/>
                <a:cs typeface="Arial" pitchFamily="34" charset="0"/>
              </a:rPr>
              <a:t>Indicative of “denominational shopping”.</a:t>
            </a:r>
          </a:p>
          <a:p>
            <a:r>
              <a:rPr lang="en-US" dirty="0" smtClean="0">
                <a:latin typeface="Arial" pitchFamily="34" charset="0"/>
                <a:cs typeface="Arial" pitchFamily="34" charset="0"/>
              </a:rPr>
              <a:t>Few Catholics switch – loyalty and Catholics Schools.</a:t>
            </a:r>
          </a:p>
          <a:p>
            <a:r>
              <a:rPr lang="en-US" dirty="0" smtClean="0">
                <a:latin typeface="Arial" pitchFamily="34" charset="0"/>
                <a:cs typeface="Arial" pitchFamily="34" charset="0"/>
              </a:rPr>
              <a:t>Protestants seem to switch to “Pentecostal Churches”</a:t>
            </a:r>
            <a:endParaRPr lang="en-AU" dirty="0">
              <a:latin typeface="Arial" pitchFamily="34" charset="0"/>
              <a:cs typeface="Arial" pitchFamily="34" charset="0"/>
            </a:endParaRPr>
          </a:p>
        </p:txBody>
      </p:sp>
      <p:sp>
        <p:nvSpPr>
          <p:cNvPr id="4" name="Title 1"/>
          <p:cNvSpPr>
            <a:spLocks noGrp="1"/>
          </p:cNvSpPr>
          <p:nvPr>
            <p:ph type="title"/>
          </p:nvPr>
        </p:nvSpPr>
        <p:spPr>
          <a:xfrm>
            <a:off x="457200" y="274638"/>
            <a:ext cx="8229600" cy="77809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5786454"/>
          </a:xfrm>
          <a:solidFill>
            <a:schemeClr val="accent5">
              <a:lumMod val="20000"/>
              <a:lumOff val="80000"/>
            </a:schemeClr>
          </a:solidFill>
        </p:spPr>
        <p:txBody>
          <a:bodyPr>
            <a:normAutofit fontScale="92500" lnSpcReduction="10000"/>
          </a:bodyPr>
          <a:lstStyle/>
          <a:p>
            <a:pPr>
              <a:buNone/>
            </a:pPr>
            <a:r>
              <a:rPr lang="en-US" b="1" u="sng" dirty="0" smtClean="0">
                <a:latin typeface="Arial" pitchFamily="34" charset="0"/>
                <a:cs typeface="Arial" pitchFamily="34" charset="0"/>
              </a:rPr>
              <a:t>Interdenominational Switching</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Pentecostal Churches have been the greatest beneficiaries of “switchers” due to:</a:t>
            </a:r>
          </a:p>
          <a:p>
            <a:pPr lvl="1"/>
            <a:r>
              <a:rPr lang="en-US" dirty="0" smtClean="0">
                <a:latin typeface="Arial" pitchFamily="34" charset="0"/>
                <a:cs typeface="Arial" pitchFamily="34" charset="0"/>
              </a:rPr>
              <a:t>Aggressive </a:t>
            </a:r>
            <a:r>
              <a:rPr lang="en-US" dirty="0" err="1" smtClean="0">
                <a:latin typeface="Arial" pitchFamily="34" charset="0"/>
                <a:cs typeface="Arial" pitchFamily="34" charset="0"/>
              </a:rPr>
              <a:t>evgelization</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Focus on personal salvation</a:t>
            </a:r>
          </a:p>
          <a:p>
            <a:pPr lvl="1"/>
            <a:r>
              <a:rPr lang="en-US" dirty="0" smtClean="0">
                <a:latin typeface="Arial" pitchFamily="34" charset="0"/>
                <a:cs typeface="Arial" pitchFamily="34" charset="0"/>
              </a:rPr>
              <a:t>“</a:t>
            </a:r>
            <a:r>
              <a:rPr lang="en-US" dirty="0" err="1" smtClean="0">
                <a:latin typeface="Arial" pitchFamily="34" charset="0"/>
                <a:cs typeface="Arial" pitchFamily="34" charset="0"/>
              </a:rPr>
              <a:t>Uptempo</a:t>
            </a:r>
            <a:r>
              <a:rPr lang="en-US" dirty="0" smtClean="0">
                <a:latin typeface="Arial" pitchFamily="34" charset="0"/>
                <a:cs typeface="Arial" pitchFamily="34" charset="0"/>
              </a:rPr>
              <a:t>” gospel services</a:t>
            </a:r>
          </a:p>
          <a:p>
            <a:pPr lvl="1"/>
            <a:r>
              <a:rPr lang="en-US" dirty="0" smtClean="0">
                <a:latin typeface="Arial" pitchFamily="34" charset="0"/>
                <a:cs typeface="Arial" pitchFamily="34" charset="0"/>
              </a:rPr>
              <a:t>Attractive services to under 40’s in particular</a:t>
            </a:r>
          </a:p>
          <a:p>
            <a:pPr lvl="1"/>
            <a:r>
              <a:rPr lang="en-US" dirty="0" smtClean="0">
                <a:latin typeface="Arial" pitchFamily="34" charset="0"/>
                <a:cs typeface="Arial" pitchFamily="34" charset="0"/>
              </a:rPr>
              <a:t>Less focus on social, ethical or moral issues</a:t>
            </a:r>
          </a:p>
          <a:p>
            <a:pPr lvl="1"/>
            <a:r>
              <a:rPr lang="en-US" dirty="0" smtClean="0">
                <a:latin typeface="Arial" pitchFamily="34" charset="0"/>
                <a:cs typeface="Arial" pitchFamily="34" charset="0"/>
              </a:rPr>
              <a:t>Personal following of preachers</a:t>
            </a:r>
          </a:p>
          <a:p>
            <a:r>
              <a:rPr lang="en-US" dirty="0" smtClean="0">
                <a:latin typeface="Arial" pitchFamily="34" charset="0"/>
                <a:cs typeface="Arial" pitchFamily="34" charset="0"/>
              </a:rPr>
              <a:t>Revolving door syndrome - Pentecostal Churches loose membership as fast as they gain them.</a:t>
            </a:r>
          </a:p>
          <a:p>
            <a:pPr lvl="1">
              <a:buNone/>
            </a:pPr>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endParaRPr lang="en-AU" dirty="0"/>
          </a:p>
        </p:txBody>
      </p:sp>
      <p:sp>
        <p:nvSpPr>
          <p:cNvPr id="4" name="Title 1"/>
          <p:cNvSpPr>
            <a:spLocks noGrp="1"/>
          </p:cNvSpPr>
          <p:nvPr>
            <p:ph type="title"/>
          </p:nvPr>
        </p:nvSpPr>
        <p:spPr>
          <a:xfrm>
            <a:off x="457200" y="274638"/>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a:solidFill>
            <a:schemeClr val="accent5">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Interdenominational Switching</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The Conservative Christian denominational Churches have lost members because:</a:t>
            </a:r>
          </a:p>
          <a:p>
            <a:pPr marL="914400" lvl="1" indent="-514350">
              <a:buFont typeface="+mj-lt"/>
              <a:buAutoNum type="alphaLcParenR"/>
            </a:pPr>
            <a:r>
              <a:rPr lang="en-US" dirty="0" smtClean="0">
                <a:latin typeface="Arial" pitchFamily="34" charset="0"/>
                <a:cs typeface="Arial" pitchFamily="34" charset="0"/>
              </a:rPr>
              <a:t>Services are boring</a:t>
            </a:r>
          </a:p>
          <a:p>
            <a:pPr marL="914400" lvl="1" indent="-514350">
              <a:buFont typeface="+mj-lt"/>
              <a:buAutoNum type="alphaLcParenR"/>
            </a:pPr>
            <a:r>
              <a:rPr lang="en-US" dirty="0" smtClean="0">
                <a:latin typeface="Arial" pitchFamily="34" charset="0"/>
                <a:cs typeface="Arial" pitchFamily="34" charset="0"/>
              </a:rPr>
              <a:t>Differences in “hard line” position on some ethical issues</a:t>
            </a:r>
          </a:p>
          <a:p>
            <a:pPr marL="914400" lvl="1" indent="-514350">
              <a:buFont typeface="+mj-lt"/>
              <a:buAutoNum type="alphaLcParenR"/>
            </a:pPr>
            <a:r>
              <a:rPr lang="en-US" dirty="0" smtClean="0">
                <a:latin typeface="Arial" pitchFamily="34" charset="0"/>
                <a:cs typeface="Arial" pitchFamily="34" charset="0"/>
              </a:rPr>
              <a:t>Searching for broader views in spirituality</a:t>
            </a:r>
          </a:p>
          <a:p>
            <a:pPr marL="914400" lvl="1" indent="-514350">
              <a:buFont typeface="+mj-lt"/>
              <a:buAutoNum type="alphaLcParenR"/>
            </a:pPr>
            <a:r>
              <a:rPr lang="en-US" dirty="0" smtClean="0">
                <a:latin typeface="Arial" pitchFamily="34" charset="0"/>
                <a:cs typeface="Arial" pitchFamily="34" charset="0"/>
              </a:rPr>
              <a:t>Hypocrisy of leadership</a:t>
            </a:r>
          </a:p>
          <a:p>
            <a:pPr marL="514350" indent="-514350"/>
            <a:r>
              <a:rPr lang="en-US" dirty="0" smtClean="0">
                <a:latin typeface="Arial" pitchFamily="34" charset="0"/>
                <a:cs typeface="Arial" pitchFamily="34" charset="0"/>
              </a:rPr>
              <a:t>Generally, searchers do not loose “faith”, they stop attending their usual church and go to another…or in the case of Catholics, cease attending altogether.</a:t>
            </a:r>
          </a:p>
          <a:p>
            <a:pPr marL="514350" indent="-514350">
              <a:buFont typeface="+mj-lt"/>
              <a:buAutoNum type="alphaLcParenR"/>
            </a:pPr>
            <a:endParaRPr lang="en-US" dirty="0" smtClean="0">
              <a:latin typeface="Arial" pitchFamily="34" charset="0"/>
              <a:cs typeface="Arial" pitchFamily="34" charset="0"/>
            </a:endParaRPr>
          </a:p>
          <a:p>
            <a:pPr marL="514350" indent="-514350">
              <a:buNone/>
            </a:pPr>
            <a:endParaRPr lang="en-US" dirty="0" smtClean="0">
              <a:latin typeface="Arial" pitchFamily="34" charset="0"/>
              <a:cs typeface="Arial" pitchFamily="34" charset="0"/>
            </a:endParaRPr>
          </a:p>
          <a:p>
            <a:pPr>
              <a:buNone/>
            </a:pPr>
            <a:endParaRPr lang="en-AU" dirty="0"/>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9144000" cy="6245886"/>
          </a:xfrm>
          <a:solidFill>
            <a:schemeClr val="accent6">
              <a:lumMod val="20000"/>
              <a:lumOff val="80000"/>
            </a:schemeClr>
          </a:solidFill>
        </p:spPr>
        <p:txBody>
          <a:bodyPr>
            <a:normAutofit fontScale="92500" lnSpcReduction="20000"/>
          </a:bodyPr>
          <a:lstStyle/>
          <a:p>
            <a:pPr>
              <a:buNone/>
            </a:pPr>
            <a:r>
              <a:rPr lang="en-US" b="1" u="sng" dirty="0" smtClean="0">
                <a:latin typeface="Arial" pitchFamily="34" charset="0"/>
                <a:cs typeface="Arial" pitchFamily="34" charset="0"/>
              </a:rPr>
              <a:t>Male Initiation Rites</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A rite of passage into adult life – a series of initiation stages.</a:t>
            </a:r>
          </a:p>
          <a:p>
            <a:r>
              <a:rPr lang="en-US" dirty="0" smtClean="0">
                <a:latin typeface="Arial" pitchFamily="34" charset="0"/>
                <a:cs typeface="Arial" pitchFamily="34" charset="0"/>
              </a:rPr>
              <a:t>Rites vary amongst tribal groups.</a:t>
            </a:r>
          </a:p>
          <a:p>
            <a:r>
              <a:rPr lang="en-US" dirty="0" smtClean="0">
                <a:latin typeface="Arial" pitchFamily="34" charset="0"/>
                <a:cs typeface="Arial" pitchFamily="34" charset="0"/>
              </a:rPr>
              <a:t>Confers rights and responsibilities . For example submission to elders.</a:t>
            </a:r>
          </a:p>
          <a:p>
            <a:r>
              <a:rPr lang="en-US" dirty="0" smtClean="0">
                <a:latin typeface="Arial" pitchFamily="34" charset="0"/>
                <a:cs typeface="Arial" pitchFamily="34" charset="0"/>
              </a:rPr>
              <a:t>Circumcision is usually practised as the rite of passage. Others include piercing, depilation etc.</a:t>
            </a:r>
          </a:p>
          <a:p>
            <a:r>
              <a:rPr lang="en-US" dirty="0" smtClean="0">
                <a:latin typeface="Arial" pitchFamily="34" charset="0"/>
                <a:cs typeface="Arial" pitchFamily="34" charset="0"/>
              </a:rPr>
              <a:t>Learns about skin relationships, kinship and ceremonial obligations.</a:t>
            </a:r>
          </a:p>
          <a:p>
            <a:r>
              <a:rPr lang="en-US" dirty="0" smtClean="0">
                <a:latin typeface="Arial" pitchFamily="34" charset="0"/>
                <a:cs typeface="Arial" pitchFamily="34" charset="0"/>
              </a:rPr>
              <a:t>Behaviour and relationships with females changes.</a:t>
            </a:r>
          </a:p>
          <a:p>
            <a:r>
              <a:rPr lang="en-US" dirty="0" smtClean="0">
                <a:latin typeface="Arial" pitchFamily="34" charset="0"/>
                <a:cs typeface="Arial" pitchFamily="34" charset="0"/>
              </a:rPr>
              <a:t>Taught who to approach and learns acceptable behaviours.</a:t>
            </a:r>
          </a:p>
          <a:p>
            <a:endParaRPr lang="en-US" dirty="0" smtClean="0">
              <a:latin typeface="Arial" pitchFamily="34" charset="0"/>
              <a:cs typeface="Arial" pitchFamily="34" charset="0"/>
            </a:endParaRPr>
          </a:p>
          <a:p>
            <a:endParaRPr lang="en-AU" dirty="0">
              <a:latin typeface="Arial" pitchFamily="34" charset="0"/>
              <a:cs typeface="Arial" pitchFamily="34" charset="0"/>
            </a:endParaRPr>
          </a:p>
        </p:txBody>
      </p:sp>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latin typeface="Arial" pitchFamily="34" charset="0"/>
                <a:cs typeface="Arial" pitchFamily="34" charset="0"/>
              </a:rPr>
              <a:t>Ecumenism and Inter-Faith Relationships</a:t>
            </a:r>
          </a:p>
          <a:p>
            <a:pPr>
              <a:buNone/>
            </a:pPr>
            <a:endParaRPr lang="en-AU" b="1" u="sng" dirty="0">
              <a:latin typeface="Arial" pitchFamily="34" charset="0"/>
              <a:cs typeface="Arial" pitchFamily="34" charset="0"/>
            </a:endParaRPr>
          </a:p>
        </p:txBody>
      </p:sp>
      <p:sp>
        <p:nvSpPr>
          <p:cNvPr id="4" name="Title 1"/>
          <p:cNvSpPr>
            <a:spLocks noGrp="1"/>
          </p:cNvSpPr>
          <p:nvPr>
            <p:ph type="title"/>
          </p:nvPr>
        </p:nvSpPr>
        <p:spPr>
          <a:xfrm>
            <a:off x="457200" y="274638"/>
            <a:ext cx="8229600" cy="86834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pic>
        <p:nvPicPr>
          <p:cNvPr id="5" name="Picture 4" descr="Pic 3.jpg"/>
          <p:cNvPicPr>
            <a:picLocks noChangeAspect="1"/>
          </p:cNvPicPr>
          <p:nvPr/>
        </p:nvPicPr>
        <p:blipFill>
          <a:blip r:embed="rId2" cstate="print"/>
          <a:stretch>
            <a:fillRect/>
          </a:stretch>
        </p:blipFill>
        <p:spPr>
          <a:xfrm>
            <a:off x="214282" y="2285992"/>
            <a:ext cx="4425525" cy="4286280"/>
          </a:xfrm>
          <a:prstGeom prst="rect">
            <a:avLst/>
          </a:prstGeom>
        </p:spPr>
      </p:pic>
      <p:sp>
        <p:nvSpPr>
          <p:cNvPr id="6" name="TextBox 5"/>
          <p:cNvSpPr txBox="1"/>
          <p:nvPr/>
        </p:nvSpPr>
        <p:spPr>
          <a:xfrm>
            <a:off x="4929190" y="2428868"/>
            <a:ext cx="3714776" cy="4154984"/>
          </a:xfrm>
          <a:prstGeom prst="rect">
            <a:avLst/>
          </a:prstGeom>
          <a:solidFill>
            <a:schemeClr val="accent5">
              <a:lumMod val="20000"/>
              <a:lumOff val="80000"/>
            </a:schemeClr>
          </a:solidFill>
        </p:spPr>
        <p:txBody>
          <a:bodyPr wrap="square" rtlCol="0">
            <a:spAutoFit/>
          </a:bodyPr>
          <a:lstStyle/>
          <a:p>
            <a:r>
              <a:rPr lang="en-US" sz="2400" dirty="0" smtClean="0">
                <a:latin typeface="Arial" pitchFamily="34" charset="0"/>
                <a:cs typeface="Arial" pitchFamily="34" charset="0"/>
              </a:rPr>
              <a:t>Ecumenism is the movement among Christian Churches promoting unity.</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Inter-Faith dialogue is the co-operation and harmonious relationships between different religious faiths.</a:t>
            </a:r>
            <a:endParaRPr lang="en-AU"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2984"/>
            <a:ext cx="9144000" cy="5715016"/>
          </a:xfrm>
          <a:solidFill>
            <a:schemeClr val="accent5">
              <a:lumMod val="20000"/>
              <a:lumOff val="80000"/>
            </a:schemeClr>
          </a:solidFill>
        </p:spPr>
        <p:txBody>
          <a:bodyPr/>
          <a:lstStyle/>
          <a:p>
            <a:pPr>
              <a:buNone/>
            </a:pPr>
            <a:r>
              <a:rPr lang="en-US" b="1" u="sng" dirty="0" smtClean="0">
                <a:latin typeface="Arial" pitchFamily="34" charset="0"/>
                <a:cs typeface="Arial" pitchFamily="34" charset="0"/>
              </a:rPr>
              <a:t>Ecumenism and Inter-Faith Relationships</a:t>
            </a:r>
          </a:p>
          <a:p>
            <a:r>
              <a:rPr lang="en-US" dirty="0" smtClean="0">
                <a:latin typeface="Arial" pitchFamily="34" charset="0"/>
                <a:cs typeface="Arial" pitchFamily="34" charset="0"/>
              </a:rPr>
              <a:t>In Australia – Christian denominations have formed sate and national bodies fostering the spirit of “unity”.</a:t>
            </a:r>
          </a:p>
          <a:p>
            <a:pPr>
              <a:buNone/>
            </a:pPr>
            <a:endParaRPr lang="en-AU" dirty="0"/>
          </a:p>
        </p:txBody>
      </p:sp>
      <p:sp>
        <p:nvSpPr>
          <p:cNvPr id="4" name="Title 1"/>
          <p:cNvSpPr>
            <a:spLocks noGrp="1"/>
          </p:cNvSpPr>
          <p:nvPr>
            <p:ph type="title"/>
          </p:nvPr>
        </p:nvSpPr>
        <p:spPr>
          <a:xfrm>
            <a:off x="457200" y="274638"/>
            <a:ext cx="8229600" cy="796908"/>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pic>
        <p:nvPicPr>
          <p:cNvPr id="5" name="Picture 4" descr="Pic 1.bmp"/>
          <p:cNvPicPr>
            <a:picLocks noChangeAspect="1"/>
          </p:cNvPicPr>
          <p:nvPr/>
        </p:nvPicPr>
        <p:blipFill>
          <a:blip r:embed="rId2" cstate="print"/>
          <a:stretch>
            <a:fillRect/>
          </a:stretch>
        </p:blipFill>
        <p:spPr>
          <a:xfrm>
            <a:off x="500034" y="3500438"/>
            <a:ext cx="1995198" cy="3143272"/>
          </a:xfrm>
          <a:prstGeom prst="rect">
            <a:avLst/>
          </a:prstGeom>
        </p:spPr>
      </p:pic>
      <p:sp>
        <p:nvSpPr>
          <p:cNvPr id="6" name="TextBox 5"/>
          <p:cNvSpPr txBox="1"/>
          <p:nvPr/>
        </p:nvSpPr>
        <p:spPr>
          <a:xfrm>
            <a:off x="2500298" y="3286124"/>
            <a:ext cx="6643702" cy="3416320"/>
          </a:xfrm>
          <a:prstGeom prst="rect">
            <a:avLst/>
          </a:prstGeom>
          <a:noFill/>
        </p:spPr>
        <p:txBody>
          <a:bodyPr wrap="square" rtlCol="0">
            <a:spAutoFit/>
          </a:bodyPr>
          <a:lstStyle/>
          <a:p>
            <a:pPr>
              <a:buFont typeface="Wingdings" pitchFamily="2" charset="2"/>
              <a:buChar char="Ø"/>
            </a:pPr>
            <a:r>
              <a:rPr lang="en-US" sz="2400" dirty="0" smtClean="0">
                <a:latin typeface="Arial" pitchFamily="34" charset="0"/>
                <a:cs typeface="Arial" pitchFamily="34" charset="0"/>
              </a:rPr>
              <a:t>ACC was formed in 1946 and superceded by the NCCA in 1994.</a:t>
            </a:r>
          </a:p>
          <a:p>
            <a:pPr>
              <a:buFont typeface="Wingdings" pitchFamily="2" charset="2"/>
              <a:buChar char="Ø"/>
            </a:pPr>
            <a:r>
              <a:rPr lang="en-US" sz="2400" dirty="0" smtClean="0">
                <a:latin typeface="Arial" pitchFamily="34" charset="0"/>
                <a:cs typeface="Arial" pitchFamily="34" charset="0"/>
              </a:rPr>
              <a:t>Originally only Protestant Churches were members, the Catholic Church only had “observer” status.</a:t>
            </a:r>
          </a:p>
          <a:p>
            <a:pPr>
              <a:buFont typeface="Wingdings" pitchFamily="2" charset="2"/>
              <a:buChar char="Ø"/>
            </a:pPr>
            <a:r>
              <a:rPr lang="en-US" sz="2400" dirty="0" smtClean="0">
                <a:latin typeface="Arial" pitchFamily="34" charset="0"/>
                <a:cs typeface="Arial" pitchFamily="34" charset="0"/>
              </a:rPr>
              <a:t>Catholic formally joined the group on 1994</a:t>
            </a:r>
          </a:p>
          <a:p>
            <a:pPr>
              <a:buFont typeface="Wingdings" pitchFamily="2" charset="2"/>
              <a:buChar char="Ø"/>
            </a:pPr>
            <a:r>
              <a:rPr lang="en-US" sz="2400" dirty="0" smtClean="0">
                <a:latin typeface="Arial" pitchFamily="34" charset="0"/>
                <a:cs typeface="Arial" pitchFamily="34" charset="0"/>
              </a:rPr>
              <a:t>The Lutherans joined in 1998</a:t>
            </a:r>
          </a:p>
          <a:p>
            <a:pPr>
              <a:buFont typeface="Wingdings" pitchFamily="2" charset="2"/>
              <a:buChar char="Ø"/>
            </a:pPr>
            <a:r>
              <a:rPr lang="en-US" sz="2400" dirty="0" smtClean="0">
                <a:latin typeface="Arial" pitchFamily="34" charset="0"/>
                <a:cs typeface="Arial" pitchFamily="34" charset="0"/>
              </a:rPr>
              <a:t>It is the body that speaks on behalf of all Christian Churches in matter of public debate.</a:t>
            </a:r>
            <a:endParaRPr lang="en-AU" sz="2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4422"/>
            <a:ext cx="9144000" cy="5643578"/>
          </a:xfrm>
          <a:solidFill>
            <a:schemeClr val="accent5">
              <a:lumMod val="20000"/>
              <a:lumOff val="80000"/>
            </a:schemeClr>
          </a:solidFill>
        </p:spPr>
        <p:txBody>
          <a:bodyPr>
            <a:normAutofit fontScale="85000" lnSpcReduction="20000"/>
          </a:bodyPr>
          <a:lstStyle/>
          <a:p>
            <a:pPr>
              <a:buNone/>
            </a:pPr>
            <a:r>
              <a:rPr lang="en-US" b="1" u="sng" dirty="0" smtClean="0">
                <a:latin typeface="Arial" pitchFamily="34" charset="0"/>
                <a:cs typeface="Arial" pitchFamily="34" charset="0"/>
              </a:rPr>
              <a:t>Ecumenism and Inter-Faith Relationships</a:t>
            </a:r>
            <a:endParaRPr lang="en-US" dirty="0" smtClean="0">
              <a:latin typeface="Arial" pitchFamily="34" charset="0"/>
              <a:cs typeface="Arial" pitchFamily="34" charset="0"/>
            </a:endParaRPr>
          </a:p>
          <a:p>
            <a:pPr>
              <a:buFont typeface="Wingdings" pitchFamily="2" charset="2"/>
              <a:buChar char="Ø"/>
            </a:pPr>
            <a:endParaRPr lang="en-US"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NCCA respects the theological positions of the constituent churches.</a:t>
            </a:r>
          </a:p>
          <a:p>
            <a:pPr>
              <a:buFont typeface="Wingdings" pitchFamily="2" charset="2"/>
              <a:buChar char="Ø"/>
            </a:pPr>
            <a:r>
              <a:rPr lang="en-US" dirty="0" smtClean="0">
                <a:latin typeface="Arial" pitchFamily="34" charset="0"/>
                <a:cs typeface="Arial" pitchFamily="34" charset="0"/>
              </a:rPr>
              <a:t>They retain their own liturgies, beliefs, practices.</a:t>
            </a:r>
          </a:p>
          <a:p>
            <a:pPr>
              <a:buFont typeface="Wingdings" pitchFamily="2" charset="2"/>
              <a:buChar char="Ø"/>
            </a:pPr>
            <a:r>
              <a:rPr lang="en-US" dirty="0" smtClean="0">
                <a:latin typeface="Arial" pitchFamily="34" charset="0"/>
                <a:cs typeface="Arial" pitchFamily="34" charset="0"/>
              </a:rPr>
              <a:t>Ecumenism does not mean uniformity…but they do speak with one voice on social and ethical issues	 - abortion, euthanasia, climate change.</a:t>
            </a:r>
          </a:p>
          <a:p>
            <a:pPr>
              <a:buFont typeface="Wingdings" pitchFamily="2" charset="2"/>
              <a:buChar char="Ø"/>
            </a:pPr>
            <a:r>
              <a:rPr lang="en-US" dirty="0" smtClean="0">
                <a:latin typeface="Arial" pitchFamily="34" charset="0"/>
                <a:cs typeface="Arial" pitchFamily="34" charset="0"/>
              </a:rPr>
              <a:t>Some practical examples of the NCCA include –</a:t>
            </a:r>
          </a:p>
          <a:p>
            <a:pPr>
              <a:buNone/>
            </a:pPr>
            <a:r>
              <a:rPr lang="en-US" dirty="0" smtClean="0">
                <a:latin typeface="Arial" pitchFamily="34" charset="0"/>
                <a:cs typeface="Arial" pitchFamily="34" charset="0"/>
              </a:rPr>
              <a:t>	Sydney and Melbourne Colleges of Divinity,  Interchurch Trade Industry Mission, the formation of the Uniting Church, Christian Research Association, The Ecumenical Chaplaincy Service in the 2000 Olympics.				</a:t>
            </a:r>
          </a:p>
          <a:p>
            <a:pPr>
              <a:buNone/>
            </a:pPr>
            <a:endParaRPr lang="en-AU" dirty="0"/>
          </a:p>
        </p:txBody>
      </p:sp>
      <p:sp>
        <p:nvSpPr>
          <p:cNvPr id="4" name="Title 1"/>
          <p:cNvSpPr>
            <a:spLocks noGrp="1"/>
          </p:cNvSpPr>
          <p:nvPr>
            <p:ph type="title"/>
          </p:nvPr>
        </p:nvSpPr>
        <p:spPr>
          <a:xfrm>
            <a:off x="457200" y="274638"/>
            <a:ext cx="8229600" cy="85010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a:solidFill>
            <a:schemeClr val="accent5">
              <a:lumMod val="20000"/>
              <a:lumOff val="80000"/>
            </a:schemeClr>
          </a:solidFill>
        </p:spPr>
        <p:txBody>
          <a:bodyPr>
            <a:normAutofit fontScale="77500" lnSpcReduction="20000"/>
          </a:bodyPr>
          <a:lstStyle/>
          <a:p>
            <a:pPr>
              <a:buNone/>
            </a:pPr>
            <a:r>
              <a:rPr lang="en-US" b="1" u="sng" dirty="0" smtClean="0">
                <a:latin typeface="Arial" pitchFamily="34" charset="0"/>
                <a:cs typeface="Arial" pitchFamily="34" charset="0"/>
              </a:rPr>
              <a:t>Ecumenism and Inter-Faith Relationships</a:t>
            </a:r>
          </a:p>
          <a:p>
            <a:pPr>
              <a:buNone/>
            </a:pPr>
            <a:r>
              <a:rPr lang="en-US" dirty="0" smtClean="0">
                <a:latin typeface="Arial" pitchFamily="34" charset="0"/>
                <a:cs typeface="Arial" pitchFamily="34" charset="0"/>
              </a:rPr>
              <a:t>In Australia, Inter-faith relationships are important by virtue of the existence of the Five world religions and some. Tolerant and understanding of the respective religions are important for the well-being of Australian society.</a:t>
            </a:r>
          </a:p>
          <a:p>
            <a:r>
              <a:rPr lang="en-US" dirty="0" smtClean="0">
                <a:latin typeface="Arial" pitchFamily="34" charset="0"/>
                <a:cs typeface="Arial" pitchFamily="34" charset="0"/>
              </a:rPr>
              <a:t>World Conference on Religion and Peace (WCRP) was held in Melbourne in 1989, now termed Religions for Peace.</a:t>
            </a:r>
          </a:p>
          <a:p>
            <a:r>
              <a:rPr lang="en-US" dirty="0" smtClean="0">
                <a:latin typeface="Arial" pitchFamily="34" charset="0"/>
                <a:cs typeface="Arial" pitchFamily="34" charset="0"/>
              </a:rPr>
              <a:t>NCCA and Australian Federation of Islamic Councils have issued joint statements recently as a result of the tension between Australian and Islamic groups.</a:t>
            </a:r>
          </a:p>
          <a:p>
            <a:r>
              <a:rPr lang="en-US" dirty="0" smtClean="0">
                <a:latin typeface="Arial" pitchFamily="34" charset="0"/>
                <a:cs typeface="Arial" pitchFamily="34" charset="0"/>
              </a:rPr>
              <a:t>This is particularly important with the advent if International terrorism. </a:t>
            </a:r>
          </a:p>
          <a:p>
            <a:r>
              <a:rPr lang="en-US" dirty="0" smtClean="0">
                <a:latin typeface="Arial" pitchFamily="34" charset="0"/>
                <a:cs typeface="Arial" pitchFamily="34" charset="0"/>
              </a:rPr>
              <a:t>The Uniting Church as a working relationship with the Muslim and Jewish communities.</a:t>
            </a:r>
          </a:p>
          <a:p>
            <a:r>
              <a:rPr lang="en-US" dirty="0" smtClean="0">
                <a:latin typeface="Arial" pitchFamily="34" charset="0"/>
                <a:cs typeface="Arial" pitchFamily="34" charset="0"/>
              </a:rPr>
              <a:t>Council of Christian and Jews has a strong national structure.</a:t>
            </a:r>
          </a:p>
          <a:p>
            <a:r>
              <a:rPr lang="en-US" dirty="0" smtClean="0">
                <a:latin typeface="Arial" pitchFamily="34" charset="0"/>
                <a:cs typeface="Arial" pitchFamily="34" charset="0"/>
              </a:rPr>
              <a:t>Universities have well established </a:t>
            </a:r>
            <a:r>
              <a:rPr lang="en-US" dirty="0" err="1" smtClean="0">
                <a:latin typeface="Arial" pitchFamily="34" charset="0"/>
                <a:cs typeface="Arial" pitchFamily="34" charset="0"/>
              </a:rPr>
              <a:t>multifaith</a:t>
            </a:r>
            <a:r>
              <a:rPr lang="en-US" dirty="0" smtClean="0">
                <a:latin typeface="Arial" pitchFamily="34" charset="0"/>
                <a:cs typeface="Arial" pitchFamily="34" charset="0"/>
              </a:rPr>
              <a:t> centres.</a:t>
            </a:r>
            <a:endParaRPr lang="en-AU" dirty="0"/>
          </a:p>
        </p:txBody>
      </p:sp>
      <p:sp>
        <p:nvSpPr>
          <p:cNvPr id="4" name="Title 1"/>
          <p:cNvSpPr>
            <a:spLocks noGrp="1"/>
          </p:cNvSpPr>
          <p:nvPr>
            <p:ph type="title"/>
          </p:nvPr>
        </p:nvSpPr>
        <p:spPr>
          <a:xfrm>
            <a:off x="395536" y="0"/>
            <a:ext cx="8229600" cy="85010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6520238"/>
          </a:xfrm>
          <a:solidFill>
            <a:schemeClr val="accent5">
              <a:lumMod val="20000"/>
              <a:lumOff val="80000"/>
            </a:schemeClr>
          </a:solidFill>
        </p:spPr>
        <p:txBody>
          <a:bodyPr>
            <a:normAutofit fontScale="70000" lnSpcReduction="20000"/>
          </a:bodyPr>
          <a:lstStyle/>
          <a:p>
            <a:pPr>
              <a:buNone/>
            </a:pPr>
            <a:r>
              <a:rPr lang="en-US" b="1" u="sng" dirty="0" smtClean="0">
                <a:latin typeface="Arial" pitchFamily="34" charset="0"/>
                <a:cs typeface="Arial" pitchFamily="34" charset="0"/>
              </a:rPr>
              <a:t>Ecumenism and Inter-Faith Relationships</a:t>
            </a:r>
          </a:p>
          <a:p>
            <a:pPr>
              <a:buNone/>
            </a:pPr>
            <a:endParaRPr lang="en-US" b="1" u="sng" dirty="0" smtClean="0">
              <a:latin typeface="Arial" pitchFamily="34" charset="0"/>
              <a:cs typeface="Arial" pitchFamily="34" charset="0"/>
            </a:endParaRPr>
          </a:p>
          <a:p>
            <a:pPr>
              <a:buFont typeface="Wingdings" pitchFamily="2" charset="2"/>
              <a:buChar char="Ø"/>
            </a:pPr>
            <a:r>
              <a:rPr lang="en-US" dirty="0" smtClean="0">
                <a:latin typeface="Arial" pitchFamily="34" charset="0"/>
                <a:cs typeface="Arial" pitchFamily="34" charset="0"/>
              </a:rPr>
              <a:t>Major capital cities in Australia have strong Inter-Faith organisations. Whilst they foster good relationships in general, some have specific purposes, such as:</a:t>
            </a:r>
          </a:p>
          <a:p>
            <a:pPr marL="514350" indent="-514350">
              <a:buFont typeface="+mj-lt"/>
              <a:buAutoNum type="alphaLcParenR"/>
            </a:pPr>
            <a:r>
              <a:rPr lang="en-US" dirty="0" smtClean="0">
                <a:latin typeface="Arial" pitchFamily="34" charset="0"/>
                <a:cs typeface="Arial" pitchFamily="34" charset="0"/>
              </a:rPr>
              <a:t>	Australian Council of Christian and Jews. They focus on anti-Semitism, educational seminars, Christian, Jewish and Muslim relations.</a:t>
            </a:r>
          </a:p>
          <a:p>
            <a:pPr marL="514350" indent="-514350">
              <a:buFont typeface="+mj-lt"/>
              <a:buAutoNum type="alphaLcParenR"/>
            </a:pPr>
            <a:r>
              <a:rPr lang="en-US" dirty="0" err="1" smtClean="0">
                <a:latin typeface="Arial" pitchFamily="34" charset="0"/>
                <a:cs typeface="Arial" pitchFamily="34" charset="0"/>
              </a:rPr>
              <a:t>Columban</a:t>
            </a:r>
            <a:r>
              <a:rPr lang="en-US" dirty="0" smtClean="0">
                <a:latin typeface="Arial" pitchFamily="34" charset="0"/>
                <a:cs typeface="Arial" pitchFamily="34" charset="0"/>
              </a:rPr>
              <a:t> Centre for Christian-Muslim Relations. This group tends to look to better understanding of Islamic /Christian Faiths, educational support for teachers and students in their quest for knowledge on Islamic faith. </a:t>
            </a:r>
          </a:p>
          <a:p>
            <a:pPr marL="514350" indent="-514350">
              <a:buFont typeface="+mj-lt"/>
              <a:buAutoNum type="alphaLcParenR"/>
            </a:pPr>
            <a:r>
              <a:rPr lang="en-US" dirty="0" smtClean="0">
                <a:latin typeface="Arial" pitchFamily="34" charset="0"/>
                <a:cs typeface="Arial" pitchFamily="34" charset="0"/>
              </a:rPr>
              <a:t>Women’s Dialogue Network – associated with the </a:t>
            </a:r>
            <a:r>
              <a:rPr lang="en-US" dirty="0" err="1" smtClean="0">
                <a:latin typeface="Arial" pitchFamily="34" charset="0"/>
                <a:cs typeface="Arial" pitchFamily="34" charset="0"/>
              </a:rPr>
              <a:t>Columban</a:t>
            </a:r>
            <a:r>
              <a:rPr lang="en-US" dirty="0" smtClean="0">
                <a:latin typeface="Arial" pitchFamily="34" charset="0"/>
                <a:cs typeface="Arial" pitchFamily="34" charset="0"/>
              </a:rPr>
              <a:t> centre  but includes women from the Quakers, Tibetans, Buddhists, Baha’i, Catholic, Jewish and Parsee groups.</a:t>
            </a:r>
          </a:p>
          <a:p>
            <a:pPr marL="514350" indent="-514350">
              <a:buFont typeface="Wingdings" pitchFamily="2" charset="2"/>
              <a:buChar char="Ø"/>
            </a:pPr>
            <a:r>
              <a:rPr lang="en-US" dirty="0" smtClean="0">
                <a:latin typeface="Arial" pitchFamily="34" charset="0"/>
                <a:cs typeface="Arial" pitchFamily="34" charset="0"/>
              </a:rPr>
              <a:t>Affinity Intercultural Foundation is a group which involves young Muslim who want to extend their interaction with Australians. They focus on peace and harmony matters. Groups include Catholic, Anglican other Protestant groups and Jewish.  </a:t>
            </a:r>
          </a:p>
          <a:p>
            <a:endParaRPr lang="en-AU" dirty="0"/>
          </a:p>
        </p:txBody>
      </p:sp>
      <p:sp>
        <p:nvSpPr>
          <p:cNvPr id="4" name="Title 1"/>
          <p:cNvSpPr>
            <a:spLocks noGrp="1"/>
          </p:cNvSpPr>
          <p:nvPr>
            <p:ph type="title"/>
          </p:nvPr>
        </p:nvSpPr>
        <p:spPr>
          <a:xfrm>
            <a:off x="457200" y="274638"/>
            <a:ext cx="8229600" cy="850106"/>
          </a:xfrm>
        </p:spPr>
        <p:txBody>
          <a:bodyPr>
            <a:normAutofit fontScale="90000"/>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9144000" cy="5832648"/>
          </a:xfrm>
          <a:solidFill>
            <a:schemeClr val="accent6">
              <a:lumMod val="20000"/>
              <a:lumOff val="80000"/>
            </a:schemeClr>
          </a:solidFill>
        </p:spPr>
        <p:txBody>
          <a:bodyPr>
            <a:normAutofit fontScale="85000" lnSpcReduction="10000"/>
          </a:bodyPr>
          <a:lstStyle/>
          <a:p>
            <a:pPr>
              <a:buNone/>
            </a:pPr>
            <a:r>
              <a:rPr lang="en-US" b="1" u="sng" dirty="0" smtClean="0">
                <a:latin typeface="Arial" pitchFamily="34" charset="0"/>
                <a:cs typeface="Arial" pitchFamily="34" charset="0"/>
              </a:rPr>
              <a:t>Male Initiation</a:t>
            </a:r>
          </a:p>
          <a:p>
            <a:pPr>
              <a:buNone/>
            </a:pPr>
            <a:endParaRPr lang="en-US" b="1" u="sng" dirty="0" smtClean="0">
              <a:latin typeface="Arial" pitchFamily="34" charset="0"/>
              <a:cs typeface="Arial" pitchFamily="34" charset="0"/>
            </a:endParaRPr>
          </a:p>
          <a:p>
            <a:r>
              <a:rPr lang="en-US" dirty="0" smtClean="0">
                <a:latin typeface="Arial" pitchFamily="34" charset="0"/>
                <a:cs typeface="Arial" pitchFamily="34" charset="0"/>
              </a:rPr>
              <a:t>Usually occurs between the ages of 6 – 12</a:t>
            </a:r>
          </a:p>
          <a:p>
            <a:r>
              <a:rPr lang="en-US" dirty="0" smtClean="0">
                <a:latin typeface="Arial" pitchFamily="34" charset="0"/>
                <a:cs typeface="Arial" pitchFamily="34" charset="0"/>
              </a:rPr>
              <a:t>Spiritual rebirth into adulthood.</a:t>
            </a:r>
          </a:p>
          <a:p>
            <a:r>
              <a:rPr lang="en-US" dirty="0" smtClean="0">
                <a:latin typeface="Arial" pitchFamily="34" charset="0"/>
                <a:cs typeface="Arial" pitchFamily="34" charset="0"/>
              </a:rPr>
              <a:t>Taken by males elders from the community</a:t>
            </a:r>
          </a:p>
          <a:p>
            <a:r>
              <a:rPr lang="en-US" dirty="0" smtClean="0">
                <a:latin typeface="Arial" pitchFamily="34" charset="0"/>
                <a:cs typeface="Arial" pitchFamily="34" charset="0"/>
              </a:rPr>
              <a:t>Women “wail” for the boy.</a:t>
            </a:r>
          </a:p>
          <a:p>
            <a:r>
              <a:rPr lang="en-US" dirty="0" smtClean="0">
                <a:latin typeface="Arial" pitchFamily="34" charset="0"/>
                <a:cs typeface="Arial" pitchFamily="34" charset="0"/>
              </a:rPr>
              <a:t>Ancestral beings ingest the boy and then spews him out into the world as adult male.</a:t>
            </a:r>
          </a:p>
          <a:p>
            <a:r>
              <a:rPr lang="en-US" dirty="0" smtClean="0">
                <a:latin typeface="Arial" pitchFamily="34" charset="0"/>
                <a:cs typeface="Arial" pitchFamily="34" charset="0"/>
              </a:rPr>
              <a:t>Performs certain actions marking the transition to adulthood.</a:t>
            </a:r>
          </a:p>
          <a:p>
            <a:r>
              <a:rPr lang="en-US" dirty="0" smtClean="0">
                <a:latin typeface="Arial" pitchFamily="34" charset="0"/>
                <a:cs typeface="Arial" pitchFamily="34" charset="0"/>
              </a:rPr>
              <a:t>Sacred knowledge is imparted throughout stages of life.</a:t>
            </a:r>
          </a:p>
          <a:p>
            <a:r>
              <a:rPr lang="en-US" dirty="0" smtClean="0">
                <a:latin typeface="Arial" pitchFamily="34" charset="0"/>
                <a:cs typeface="Arial" pitchFamily="34" charset="0"/>
              </a:rPr>
              <a:t>Once initiated, the adult may marry and participate in rituals.  </a:t>
            </a:r>
          </a:p>
          <a:p>
            <a:endParaRPr lang="en-US" dirty="0" smtClean="0">
              <a:latin typeface="Arial" pitchFamily="34" charset="0"/>
              <a:cs typeface="Arial" pitchFamily="34" charset="0"/>
            </a:endParaRPr>
          </a:p>
          <a:p>
            <a:endParaRPr lang="en-AU" dirty="0"/>
          </a:p>
        </p:txBody>
      </p:sp>
      <p:sp>
        <p:nvSpPr>
          <p:cNvPr id="4" name="Title 3"/>
          <p:cNvSpPr>
            <a:spLocks noGrp="1"/>
          </p:cNvSpPr>
          <p:nvPr>
            <p:ph type="title"/>
          </p:nvPr>
        </p:nvSpPr>
        <p:spPr>
          <a:xfrm>
            <a:off x="0" y="274638"/>
            <a:ext cx="9144000" cy="85010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 7 Pre circumcision.jpg"/>
          <p:cNvPicPr>
            <a:picLocks noGrp="1" noChangeAspect="1"/>
          </p:cNvPicPr>
          <p:nvPr>
            <p:ph idx="1"/>
          </p:nvPr>
        </p:nvPicPr>
        <p:blipFill>
          <a:blip r:embed="rId2" cstate="print"/>
          <a:stretch>
            <a:fillRect/>
          </a:stretch>
        </p:blipFill>
        <p:spPr>
          <a:xfrm>
            <a:off x="1643042" y="1785926"/>
            <a:ext cx="5857916" cy="4246047"/>
          </a:xfrm>
        </p:spPr>
      </p:pic>
      <p:sp>
        <p:nvSpPr>
          <p:cNvPr id="4" name="Title 3"/>
          <p:cNvSpPr>
            <a:spLocks noGrp="1"/>
          </p:cNvSpPr>
          <p:nvPr>
            <p:ph type="title"/>
          </p:nvPr>
        </p:nvSpPr>
        <p:spPr>
          <a:xfrm>
            <a:off x="0" y="274638"/>
            <a:ext cx="9144000" cy="868346"/>
          </a:xfrm>
        </p:spPr>
        <p:txBody>
          <a:bodyPr>
            <a:noAutofit/>
          </a:bodyPr>
          <a:lstStyle/>
          <a:p>
            <a:r>
              <a:rPr lang="en-US" sz="3600" dirty="0" smtClean="0">
                <a:latin typeface="Arial" pitchFamily="34" charset="0"/>
                <a:cs typeface="Arial" pitchFamily="34" charset="0"/>
              </a:rPr>
              <a:t>Religious Expression in Australia post 1945</a:t>
            </a:r>
            <a:endParaRPr lang="en-AU" sz="3600" dirty="0"/>
          </a:p>
        </p:txBody>
      </p:sp>
      <p:sp>
        <p:nvSpPr>
          <p:cNvPr id="6" name="TextBox 5"/>
          <p:cNvSpPr txBox="1"/>
          <p:nvPr/>
        </p:nvSpPr>
        <p:spPr>
          <a:xfrm>
            <a:off x="1428728" y="6143644"/>
            <a:ext cx="6020742" cy="461665"/>
          </a:xfrm>
          <a:prstGeom prst="rect">
            <a:avLst/>
          </a:prstGeom>
          <a:noFill/>
        </p:spPr>
        <p:txBody>
          <a:bodyPr wrap="square" rtlCol="0">
            <a:spAutoFit/>
          </a:bodyPr>
          <a:lstStyle/>
          <a:p>
            <a:pPr algn="ctr"/>
            <a:r>
              <a:rPr lang="en-US" sz="2400" dirty="0" smtClean="0">
                <a:latin typeface="Arial" pitchFamily="34" charset="0"/>
                <a:cs typeface="Arial" pitchFamily="34" charset="0"/>
              </a:rPr>
              <a:t>Aboriginal boys preparing for initiation rites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59CA6F59969747A7273D8E2757B2E9" ma:contentTypeVersion="2" ma:contentTypeDescription="Create a new document." ma:contentTypeScope="" ma:versionID="c6f27f6777a7d309c6dc80dc715fdeda">
  <xsd:schema xmlns:xsd="http://www.w3.org/2001/XMLSchema" xmlns:p="http://schemas.microsoft.com/office/2006/metadata/properties" xmlns:ns1="http://schemas.microsoft.com/sharepoint/v3" targetNamespace="http://schemas.microsoft.com/office/2006/metadata/properties" ma:root="true" ma:fieldsID="4f273b1e3177bb58b3aabe2a2cd059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5EE843-9517-41B8-9C85-6E1B75A0BA0F}">
  <ds:schemaRefs>
    <ds:schemaRef ds:uri="http://schemas.microsoft.com/sharepoint/v3/contenttype/forms"/>
  </ds:schemaRefs>
</ds:datastoreItem>
</file>

<file path=customXml/itemProps2.xml><?xml version="1.0" encoding="utf-8"?>
<ds:datastoreItem xmlns:ds="http://schemas.openxmlformats.org/officeDocument/2006/customXml" ds:itemID="{EAC35B03-EC75-4CC5-91B9-AA8016ECB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EC54112-A509-49E8-8957-52A3B076FB2D}">
  <ds:schemaRefs>
    <ds:schemaRef ds:uri="http://schemas.microsoft.com/sharepoint/v3"/>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Apex</Template>
  <TotalTime>4892</TotalTime>
  <Words>5604</Words>
  <Application>Microsoft Macintosh PowerPoint</Application>
  <PresentationFormat>On-screen Show (4:3)</PresentationFormat>
  <Paragraphs>551</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lpstr>Religious Expression in Australia post 1945</vt:lpstr>
    </vt:vector>
  </TitlesOfParts>
  <Company>Waverley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Expression in Australia post 1945</dc:title>
  <dc:creator>Waverley College</dc:creator>
  <cp:lastModifiedBy>Mary MacKillop College</cp:lastModifiedBy>
  <cp:revision>381</cp:revision>
  <dcterms:created xsi:type="dcterms:W3CDTF">2011-05-31T00:31:10Z</dcterms:created>
  <dcterms:modified xsi:type="dcterms:W3CDTF">2013-10-22T22:06:00Z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0x0101008459CA6F59969747A7273D8E2757B2E9</vt:lpwstr>
  </property>
</Properties>
</file>