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5B5-1F16-44C2-BB54-1948EC019671}" type="datetimeFigureOut">
              <a:rPr lang="en-AU" smtClean="0"/>
              <a:t>12/08/2015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B79B9-A9E0-40C4-88E1-3CC0187DDF0B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5B5-1F16-44C2-BB54-1948EC019671}" type="datetimeFigureOut">
              <a:rPr lang="en-AU" smtClean="0"/>
              <a:t>12/08/2015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79B9-A9E0-40C4-88E1-3CC0187DDF0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5B5-1F16-44C2-BB54-1948EC019671}" type="datetimeFigureOut">
              <a:rPr lang="en-AU" smtClean="0"/>
              <a:t>12/08/2015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B79B9-A9E0-40C4-88E1-3CC0187DDF0B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5B5-1F16-44C2-BB54-1948EC019671}" type="datetimeFigureOut">
              <a:rPr lang="en-AU" smtClean="0"/>
              <a:t>12/08/2015</a:t>
            </a:fld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B79B9-A9E0-40C4-88E1-3CC0187DDF0B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5B5-1F16-44C2-BB54-1948EC019671}" type="datetimeFigureOut">
              <a:rPr lang="en-AU" smtClean="0"/>
              <a:t>12/08/2015</a:t>
            </a:fld>
            <a:endParaRPr lang="en-A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B79B9-A9E0-40C4-88E1-3CC0187DDF0B}" type="slidenum">
              <a:rPr lang="en-AU" smtClean="0"/>
              <a:t>‹#›</a:t>
            </a:fld>
            <a:endParaRPr lang="en-A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5B5-1F16-44C2-BB54-1948EC019671}" type="datetimeFigureOut">
              <a:rPr lang="en-AU" smtClean="0"/>
              <a:t>12/08/2015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B79B9-A9E0-40C4-88E1-3CC0187DDF0B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5B5-1F16-44C2-BB54-1948EC019671}" type="datetimeFigureOut">
              <a:rPr lang="en-AU" smtClean="0"/>
              <a:t>12/08/2015</a:t>
            </a:fld>
            <a:endParaRPr lang="en-A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B79B9-A9E0-40C4-88E1-3CC0187DDF0B}" type="slidenum">
              <a:rPr lang="en-AU" smtClean="0"/>
              <a:t>‹#›</a:t>
            </a:fld>
            <a:endParaRPr lang="en-A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5B5-1F16-44C2-BB54-1948EC019671}" type="datetimeFigureOut">
              <a:rPr lang="en-AU" smtClean="0"/>
              <a:t>12/08/2015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B79B9-A9E0-40C4-88E1-3CC0187DDF0B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5B5-1F16-44C2-BB54-1948EC019671}" type="datetimeFigureOut">
              <a:rPr lang="en-AU" smtClean="0"/>
              <a:t>12/08/2015</a:t>
            </a:fld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B79B9-A9E0-40C4-88E1-3CC0187DDF0B}" type="slidenum">
              <a:rPr lang="en-AU" smtClean="0"/>
              <a:t>‹#›</a:t>
            </a:fld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5B5-1F16-44C2-BB54-1948EC019671}" type="datetimeFigureOut">
              <a:rPr lang="en-AU" smtClean="0"/>
              <a:t>12/08/2015</a:t>
            </a:fld>
            <a:endParaRPr lang="en-A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B79B9-A9E0-40C4-88E1-3CC0187DDF0B}" type="slidenum">
              <a:rPr lang="en-AU" smtClean="0"/>
              <a:t>‹#›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5C5B5-1F16-44C2-BB54-1948EC019671}" type="datetimeFigureOut">
              <a:rPr lang="en-AU" smtClean="0"/>
              <a:t>12/08/2015</a:t>
            </a:fld>
            <a:endParaRPr lang="en-A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B79B9-A9E0-40C4-88E1-3CC0187DDF0B}" type="slidenum">
              <a:rPr lang="en-AU" smtClean="0"/>
              <a:t>‹#›</a:t>
            </a:fld>
            <a:endParaRPr lang="en-A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6A55C5B5-1F16-44C2-BB54-1948EC019671}" type="datetimeFigureOut">
              <a:rPr lang="en-AU" smtClean="0"/>
              <a:t>12/08/2015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48B79B9-A9E0-40C4-88E1-3CC0187DDF0B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AU" sz="2400" b="1" dirty="0" smtClean="0">
                <a:solidFill>
                  <a:schemeClr val="bg2">
                    <a:lumMod val="50000"/>
                  </a:schemeClr>
                </a:solidFill>
              </a:rPr>
              <a:t>Language and Useful Phrases</a:t>
            </a:r>
            <a:endParaRPr lang="en-A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>Keywords</a:t>
            </a:r>
            <a:endParaRPr lang="en-A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51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AU" sz="2400" b="1" dirty="0" smtClean="0">
                <a:solidFill>
                  <a:schemeClr val="bg2">
                    <a:lumMod val="50000"/>
                  </a:schemeClr>
                </a:solidFill>
              </a:rPr>
              <a:t>Provide characteristics and features</a:t>
            </a:r>
            <a:endParaRPr lang="en-A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>Describe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764704"/>
            <a:ext cx="792088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 smtClean="0"/>
              <a:t>Increasing instances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Shows, reveals, captures, explores, portrays, encapsulates, resembles, depicts, represents, pictured, exposes, picturesque, evocative, evocative, creates suspense, lingers</a:t>
            </a:r>
          </a:p>
          <a:p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595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AU" sz="2400" b="1" dirty="0" smtClean="0">
                <a:solidFill>
                  <a:schemeClr val="bg2">
                    <a:lumMod val="50000"/>
                  </a:schemeClr>
                </a:solidFill>
              </a:rPr>
              <a:t>Relate cause and effect; make the relationships  between things  evident; provide why and/or how</a:t>
            </a:r>
            <a:endParaRPr lang="en-A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77240" y="4876800"/>
            <a:ext cx="2426608" cy="914400"/>
          </a:xfrm>
        </p:spPr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>Explain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2662" y="260647"/>
            <a:ext cx="36652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Diminishes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Is a repercussion 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Elicits a response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Challenges the adherent to…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Positions the adherent to….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Generates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Is inspired by…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Is shaped by…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Provoked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Initiated by…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Contributes to..</a:t>
            </a:r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260647"/>
            <a:ext cx="489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Achieves, exhibits, imparts, evokes, excites, gives, expresses, bestows, suggest, transfers, relates, emulates, borrows, appropriates influenced, parodies, in that case, since, derived from, stemmed from, arose out of , thus, is an effect of, consequences include, arises from, is a response to, will benefit from, encourages, initiates, is produced by, fosters, creates, allows, attributes, brings about, leads </a:t>
            </a:r>
            <a:r>
              <a:rPr lang="en-AU" dirty="0" smtClean="0"/>
              <a:t>to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4365104"/>
            <a:ext cx="48965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D</a:t>
            </a:r>
            <a:r>
              <a:rPr lang="en-AU" dirty="0" smtClean="0"/>
              <a:t>evelops</a:t>
            </a:r>
            <a:r>
              <a:rPr lang="en-AU" dirty="0"/>
              <a:t>, through the use of, culminates in, points towards, generates, is inspired by, is shaped by, engenders, diminishes, is a repercussion of, elicits a response, challenges the viewer, blinds the viewer to, brings the viewer, unsettles the viewer, awakens the viewer, positions the viewer, provokes, contributes to, compounds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3376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AU" sz="2400" b="1" dirty="0" smtClean="0">
                <a:solidFill>
                  <a:schemeClr val="bg2">
                    <a:lumMod val="50000"/>
                  </a:schemeClr>
                </a:solidFill>
              </a:rPr>
              <a:t>Identify issues and provide points for and against</a:t>
            </a:r>
            <a:endParaRPr lang="en-A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881865"/>
            <a:ext cx="7543800" cy="914400"/>
          </a:xfrm>
        </p:spPr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>Discuss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6016" y="188640"/>
            <a:ext cx="417646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A further point is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​</a:t>
            </a:r>
            <a:r>
              <a:rPr lang="en-AU" dirty="0"/>
              <a:t>A supporting argument 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Admittedly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​After considering the arguments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After </a:t>
            </a:r>
            <a:r>
              <a:rPr lang="en-AU" dirty="0"/>
              <a:t>examining the different points of view 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Afterwards ​Alternately 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Although </a:t>
            </a:r>
            <a:r>
              <a:rPr lang="en-AU" dirty="0" smtClean="0"/>
              <a:t>,​Altogether, ​</a:t>
            </a:r>
            <a:r>
              <a:rPr lang="en-AU" dirty="0"/>
              <a:t>Another difference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 ​Another group who agree with this point of view are </a:t>
            </a:r>
            <a:r>
              <a:rPr lang="en-AU" dirty="0" smtClean="0"/>
              <a:t>​​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88640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​</a:t>
            </a:r>
            <a:r>
              <a:rPr lang="en-AU" dirty="0"/>
              <a:t>At this point ​ 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Because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​By contrast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​By the way 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​Consequently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​</a:t>
            </a:r>
            <a:r>
              <a:rPr lang="en-AU" dirty="0"/>
              <a:t>Finally they both/all 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Firstly, ​</a:t>
            </a:r>
            <a:r>
              <a:rPr lang="en-AU" dirty="0"/>
              <a:t>For </a:t>
            </a:r>
            <a:r>
              <a:rPr lang="en-AU" dirty="0" smtClean="0"/>
              <a:t>example, ​</a:t>
            </a:r>
            <a:r>
              <a:rPr lang="en-AU" dirty="0"/>
              <a:t>For instance 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Furthermore ​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​Have in common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Her/ ​His opinion is ​​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​However the evidence suggests ​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9" name="TextBox 8"/>
          <p:cNvSpPr txBox="1"/>
          <p:nvPr/>
        </p:nvSpPr>
        <p:spPr>
          <a:xfrm>
            <a:off x="3131840" y="4365104"/>
            <a:ext cx="35283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Another piece of evidence is 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Another reason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​Another type of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 ​Arguments against this are 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As a result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​As we can see </a:t>
            </a:r>
            <a:r>
              <a:rPr lang="en-AU" dirty="0" smtClean="0"/>
              <a:t>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In that case ​In the meantime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​Incidentally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AU" dirty="0"/>
          </a:p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4365104"/>
            <a:ext cx="208823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 smtClean="0"/>
              <a:t>​</a:t>
            </a:r>
            <a:r>
              <a:rPr lang="en-AU" dirty="0"/>
              <a:t>I would suggest that ​Illustrates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​In conclusion ​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dirty="0"/>
              <a:t>In contrast ​In other words ​In particular ​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58375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AU" sz="2400" b="1" dirty="0" smtClean="0">
                <a:solidFill>
                  <a:schemeClr val="bg2">
                    <a:lumMod val="50000"/>
                  </a:schemeClr>
                </a:solidFill>
              </a:rPr>
              <a:t>Identify components and the relationship between them; draw out and relate implications.</a:t>
            </a:r>
            <a:endParaRPr lang="en-A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4876800"/>
            <a:ext cx="2736304" cy="914400"/>
          </a:xfrm>
        </p:spPr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>Analyse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There are a number of strengths/weaknesses </a:t>
            </a:r>
            <a:r>
              <a:rPr lang="en-AU" dirty="0" err="1"/>
              <a:t>etc</a:t>
            </a:r>
            <a:r>
              <a:rPr lang="en-AU" dirty="0"/>
              <a:t> with this theory/argument. 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A </a:t>
            </a:r>
            <a:r>
              <a:rPr lang="en-AU" dirty="0"/>
              <a:t>(particular/important) strength of this is </a:t>
            </a:r>
            <a:r>
              <a:rPr lang="en-AU" dirty="0" smtClean="0"/>
              <a:t>---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One/a </a:t>
            </a:r>
            <a:r>
              <a:rPr lang="en-AU" dirty="0"/>
              <a:t>further (major/key) criticism of Smith’s work is that --- 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A </a:t>
            </a:r>
            <a:r>
              <a:rPr lang="en-AU" dirty="0"/>
              <a:t>(serious) weakness/problem with </a:t>
            </a:r>
            <a:r>
              <a:rPr lang="en-AU" dirty="0" smtClean="0"/>
              <a:t>this theory/argument/viewpoint/explanation/proposal/interpretation </a:t>
            </a:r>
            <a:r>
              <a:rPr lang="en-AU" dirty="0"/>
              <a:t>is that --- 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However</a:t>
            </a:r>
            <a:r>
              <a:rPr lang="en-AU" dirty="0"/>
              <a:t>, this fails to/does not appear to take account of --- 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Smith </a:t>
            </a:r>
            <a:r>
              <a:rPr lang="en-AU" dirty="0"/>
              <a:t>offers no explanation for/omits to explain/mention --- 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This </a:t>
            </a:r>
            <a:r>
              <a:rPr lang="en-AU" dirty="0"/>
              <a:t>could be challenged on the basis that --- 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This </a:t>
            </a:r>
            <a:r>
              <a:rPr lang="en-AU" dirty="0"/>
              <a:t>relies too heavily on/places too much emphasis on --- 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A </a:t>
            </a:r>
            <a:r>
              <a:rPr lang="en-AU" dirty="0"/>
              <a:t>counter argument might be that --- </a:t>
            </a:r>
            <a:endParaRPr lang="en-A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563888" y="4725144"/>
            <a:ext cx="53285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An alternative explanation might be that --- 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One </a:t>
            </a:r>
            <a:r>
              <a:rPr lang="en-AU" dirty="0"/>
              <a:t>question that might need to be asked is --- </a:t>
            </a:r>
            <a:endParaRPr lang="en-A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An </a:t>
            </a:r>
            <a:r>
              <a:rPr lang="en-AU" dirty="0"/>
              <a:t>apparent inconsistency/omission is that --- Smith contradicts himself in this when he states that </a:t>
            </a:r>
            <a:r>
              <a:rPr lang="en-AU" dirty="0" smtClean="0"/>
              <a:t>---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It might be argued, however, that </a:t>
            </a:r>
            <a:r>
              <a:rPr lang="en-AU" dirty="0" smtClean="0"/>
              <a:t>---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41154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AU" sz="2400" b="1" dirty="0" smtClean="0">
                <a:solidFill>
                  <a:schemeClr val="bg2">
                    <a:lumMod val="50000"/>
                  </a:schemeClr>
                </a:solidFill>
              </a:rPr>
              <a:t>Make a judgement based on criteria; determine the value of</a:t>
            </a:r>
            <a:endParaRPr lang="en-A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>
                <a:solidFill>
                  <a:srgbClr val="FF0000"/>
                </a:solidFill>
              </a:rPr>
              <a:t>Evaluate</a:t>
            </a:r>
            <a:endParaRPr lang="en-AU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40466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Influenced dramatically, clearly reflected,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Many forms… the most pertinent of which….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Has serious implications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Substantially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Evident influence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Impact, role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 </a:t>
            </a:r>
            <a:r>
              <a:rPr lang="en-AU" sz="2000" dirty="0" smtClean="0"/>
              <a:t>essential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Fundamental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 smtClean="0"/>
              <a:t>A crucial factor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45484" y="4549676"/>
            <a:ext cx="48245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/>
              <a:t>Minor, quite, vital, great extent, great degree, significant, important, impact, most suitable, stable, reliable, essential, key, relevant, affect, unpredictable, substantially, most notably, crucial, evident, fundamental to, not a particularly original concept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96576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</TotalTime>
  <Words>661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Elemental</vt:lpstr>
      <vt:lpstr>Keywords</vt:lpstr>
      <vt:lpstr>Describe</vt:lpstr>
      <vt:lpstr>Explain</vt:lpstr>
      <vt:lpstr>Discuss</vt:lpstr>
      <vt:lpstr>Analyse</vt:lpstr>
      <vt:lpstr>Evaluate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Keywords</dc:title>
  <dc:creator>Susie Kneipp</dc:creator>
  <cp:lastModifiedBy>Susie Kneipp</cp:lastModifiedBy>
  <cp:revision>1</cp:revision>
  <dcterms:created xsi:type="dcterms:W3CDTF">2015-08-12T00:51:40Z</dcterms:created>
  <dcterms:modified xsi:type="dcterms:W3CDTF">2015-08-12T00:52:54Z</dcterms:modified>
</cp:coreProperties>
</file>