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7" r:id="rId4"/>
    <p:sldId id="257" r:id="rId5"/>
    <p:sldId id="258" r:id="rId6"/>
    <p:sldId id="259" r:id="rId7"/>
    <p:sldId id="260" r:id="rId8"/>
    <p:sldId id="261" r:id="rId9"/>
    <p:sldId id="262" r:id="rId10"/>
    <p:sldId id="265" r:id="rId11"/>
    <p:sldId id="266" r:id="rId12"/>
    <p:sldId id="263"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ADC67BBD-0C78-4C23-9063-FE12045B54A0}" type="datetimeFigureOut">
              <a:rPr lang="en-AU" smtClean="0"/>
              <a:t>27/05/2014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EA0C043-30EE-46BA-9CA6-A6849CFF80BB}" type="slidenum">
              <a:rPr lang="en-AU" smtClean="0"/>
              <a:t>‹#›</a:t>
            </a:fld>
            <a:endParaRPr lang="en-AU"/>
          </a:p>
        </p:txBody>
      </p:sp>
    </p:spTree>
    <p:extLst>
      <p:ext uri="{BB962C8B-B14F-4D97-AF65-F5344CB8AC3E}">
        <p14:creationId xmlns:p14="http://schemas.microsoft.com/office/powerpoint/2010/main" val="1130083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DC67BBD-0C78-4C23-9063-FE12045B54A0}" type="datetimeFigureOut">
              <a:rPr lang="en-AU" smtClean="0"/>
              <a:t>27/05/2014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EA0C043-30EE-46BA-9CA6-A6849CFF80BB}" type="slidenum">
              <a:rPr lang="en-AU" smtClean="0"/>
              <a:t>‹#›</a:t>
            </a:fld>
            <a:endParaRPr lang="en-AU"/>
          </a:p>
        </p:txBody>
      </p:sp>
    </p:spTree>
    <p:extLst>
      <p:ext uri="{BB962C8B-B14F-4D97-AF65-F5344CB8AC3E}">
        <p14:creationId xmlns:p14="http://schemas.microsoft.com/office/powerpoint/2010/main" val="3835708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DC67BBD-0C78-4C23-9063-FE12045B54A0}" type="datetimeFigureOut">
              <a:rPr lang="en-AU" smtClean="0"/>
              <a:t>27/05/2014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EA0C043-30EE-46BA-9CA6-A6849CFF80BB}" type="slidenum">
              <a:rPr lang="en-AU" smtClean="0"/>
              <a:t>‹#›</a:t>
            </a:fld>
            <a:endParaRPr lang="en-AU"/>
          </a:p>
        </p:txBody>
      </p:sp>
    </p:spTree>
    <p:extLst>
      <p:ext uri="{BB962C8B-B14F-4D97-AF65-F5344CB8AC3E}">
        <p14:creationId xmlns:p14="http://schemas.microsoft.com/office/powerpoint/2010/main" val="44618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ADC67BBD-0C78-4C23-9063-FE12045B54A0}" type="datetimeFigureOut">
              <a:rPr lang="en-AU" smtClean="0"/>
              <a:t>27/05/2014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EA0C043-30EE-46BA-9CA6-A6849CFF80BB}" type="slidenum">
              <a:rPr lang="en-AU" smtClean="0"/>
              <a:t>‹#›</a:t>
            </a:fld>
            <a:endParaRPr lang="en-AU"/>
          </a:p>
        </p:txBody>
      </p:sp>
    </p:spTree>
    <p:extLst>
      <p:ext uri="{BB962C8B-B14F-4D97-AF65-F5344CB8AC3E}">
        <p14:creationId xmlns:p14="http://schemas.microsoft.com/office/powerpoint/2010/main" val="3648590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C67BBD-0C78-4C23-9063-FE12045B54A0}" type="datetimeFigureOut">
              <a:rPr lang="en-AU" smtClean="0"/>
              <a:t>27/05/2014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EA0C043-30EE-46BA-9CA6-A6849CFF80BB}" type="slidenum">
              <a:rPr lang="en-AU" smtClean="0"/>
              <a:t>‹#›</a:t>
            </a:fld>
            <a:endParaRPr lang="en-AU"/>
          </a:p>
        </p:txBody>
      </p:sp>
    </p:spTree>
    <p:extLst>
      <p:ext uri="{BB962C8B-B14F-4D97-AF65-F5344CB8AC3E}">
        <p14:creationId xmlns:p14="http://schemas.microsoft.com/office/powerpoint/2010/main" val="3175046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ADC67BBD-0C78-4C23-9063-FE12045B54A0}" type="datetimeFigureOut">
              <a:rPr lang="en-AU" smtClean="0"/>
              <a:t>27/05/2014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EA0C043-30EE-46BA-9CA6-A6849CFF80BB}" type="slidenum">
              <a:rPr lang="en-AU" smtClean="0"/>
              <a:t>‹#›</a:t>
            </a:fld>
            <a:endParaRPr lang="en-AU"/>
          </a:p>
        </p:txBody>
      </p:sp>
    </p:spTree>
    <p:extLst>
      <p:ext uri="{BB962C8B-B14F-4D97-AF65-F5344CB8AC3E}">
        <p14:creationId xmlns:p14="http://schemas.microsoft.com/office/powerpoint/2010/main" val="2188524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ADC67BBD-0C78-4C23-9063-FE12045B54A0}" type="datetimeFigureOut">
              <a:rPr lang="en-AU" smtClean="0"/>
              <a:t>27/05/2014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EA0C043-30EE-46BA-9CA6-A6849CFF80BB}" type="slidenum">
              <a:rPr lang="en-AU" smtClean="0"/>
              <a:t>‹#›</a:t>
            </a:fld>
            <a:endParaRPr lang="en-AU"/>
          </a:p>
        </p:txBody>
      </p:sp>
    </p:spTree>
    <p:extLst>
      <p:ext uri="{BB962C8B-B14F-4D97-AF65-F5344CB8AC3E}">
        <p14:creationId xmlns:p14="http://schemas.microsoft.com/office/powerpoint/2010/main" val="2221586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ADC67BBD-0C78-4C23-9063-FE12045B54A0}" type="datetimeFigureOut">
              <a:rPr lang="en-AU" smtClean="0"/>
              <a:t>27/05/2014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EA0C043-30EE-46BA-9CA6-A6849CFF80BB}" type="slidenum">
              <a:rPr lang="en-AU" smtClean="0"/>
              <a:t>‹#›</a:t>
            </a:fld>
            <a:endParaRPr lang="en-AU"/>
          </a:p>
        </p:txBody>
      </p:sp>
    </p:spTree>
    <p:extLst>
      <p:ext uri="{BB962C8B-B14F-4D97-AF65-F5344CB8AC3E}">
        <p14:creationId xmlns:p14="http://schemas.microsoft.com/office/powerpoint/2010/main" val="3410939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C67BBD-0C78-4C23-9063-FE12045B54A0}" type="datetimeFigureOut">
              <a:rPr lang="en-AU" smtClean="0"/>
              <a:t>27/05/2014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EA0C043-30EE-46BA-9CA6-A6849CFF80BB}" type="slidenum">
              <a:rPr lang="en-AU" smtClean="0"/>
              <a:t>‹#›</a:t>
            </a:fld>
            <a:endParaRPr lang="en-AU"/>
          </a:p>
        </p:txBody>
      </p:sp>
    </p:spTree>
    <p:extLst>
      <p:ext uri="{BB962C8B-B14F-4D97-AF65-F5344CB8AC3E}">
        <p14:creationId xmlns:p14="http://schemas.microsoft.com/office/powerpoint/2010/main" val="1875308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C67BBD-0C78-4C23-9063-FE12045B54A0}" type="datetimeFigureOut">
              <a:rPr lang="en-AU" smtClean="0"/>
              <a:t>27/05/2014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EA0C043-30EE-46BA-9CA6-A6849CFF80BB}" type="slidenum">
              <a:rPr lang="en-AU" smtClean="0"/>
              <a:t>‹#›</a:t>
            </a:fld>
            <a:endParaRPr lang="en-AU"/>
          </a:p>
        </p:txBody>
      </p:sp>
    </p:spTree>
    <p:extLst>
      <p:ext uri="{BB962C8B-B14F-4D97-AF65-F5344CB8AC3E}">
        <p14:creationId xmlns:p14="http://schemas.microsoft.com/office/powerpoint/2010/main" val="176452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C67BBD-0C78-4C23-9063-FE12045B54A0}" type="datetimeFigureOut">
              <a:rPr lang="en-AU" smtClean="0"/>
              <a:t>27/05/2014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EA0C043-30EE-46BA-9CA6-A6849CFF80BB}" type="slidenum">
              <a:rPr lang="en-AU" smtClean="0"/>
              <a:t>‹#›</a:t>
            </a:fld>
            <a:endParaRPr lang="en-AU"/>
          </a:p>
        </p:txBody>
      </p:sp>
    </p:spTree>
    <p:extLst>
      <p:ext uri="{BB962C8B-B14F-4D97-AF65-F5344CB8AC3E}">
        <p14:creationId xmlns:p14="http://schemas.microsoft.com/office/powerpoint/2010/main" val="2761587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C67BBD-0C78-4C23-9063-FE12045B54A0}" type="datetimeFigureOut">
              <a:rPr lang="en-AU" smtClean="0"/>
              <a:t>27/05/2014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A0C043-30EE-46BA-9CA6-A6849CFF80BB}" type="slidenum">
              <a:rPr lang="en-AU" smtClean="0"/>
              <a:t>‹#›</a:t>
            </a:fld>
            <a:endParaRPr lang="en-AU"/>
          </a:p>
        </p:txBody>
      </p:sp>
    </p:spTree>
    <p:extLst>
      <p:ext uri="{BB962C8B-B14F-4D97-AF65-F5344CB8AC3E}">
        <p14:creationId xmlns:p14="http://schemas.microsoft.com/office/powerpoint/2010/main" val="3612588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620688"/>
            <a:ext cx="7344816" cy="5078313"/>
          </a:xfrm>
          <a:prstGeom prst="rect">
            <a:avLst/>
          </a:prstGeom>
          <a:noFill/>
        </p:spPr>
        <p:txBody>
          <a:bodyPr wrap="square" rtlCol="0">
            <a:spAutoFit/>
          </a:bodyPr>
          <a:lstStyle/>
          <a:p>
            <a:r>
              <a:rPr lang="en-AU" sz="3600" dirty="0" smtClean="0"/>
              <a:t>Living as a Jew in the world means living according to an ancient system of beliefs and laws expounded in sacred writings. </a:t>
            </a:r>
          </a:p>
          <a:p>
            <a:endParaRPr lang="en-AU" sz="3600" dirty="0" smtClean="0"/>
          </a:p>
          <a:p>
            <a:r>
              <a:rPr lang="en-AU" sz="3600" dirty="0" smtClean="0"/>
              <a:t>DISCUSS the truth of this statement using examples to illustrate you understanding of Judaism as a living religious </a:t>
            </a:r>
            <a:r>
              <a:rPr lang="en-AU" sz="3600" dirty="0" smtClean="0"/>
              <a:t>tradition</a:t>
            </a:r>
            <a:endParaRPr lang="en-AU" sz="3600" dirty="0"/>
          </a:p>
        </p:txBody>
      </p:sp>
    </p:spTree>
    <p:extLst>
      <p:ext uri="{BB962C8B-B14F-4D97-AF65-F5344CB8AC3E}">
        <p14:creationId xmlns:p14="http://schemas.microsoft.com/office/powerpoint/2010/main" val="26475585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620688"/>
            <a:ext cx="7344816" cy="6001643"/>
          </a:xfrm>
          <a:prstGeom prst="rect">
            <a:avLst/>
          </a:prstGeom>
          <a:noFill/>
        </p:spPr>
        <p:txBody>
          <a:bodyPr wrap="square" rtlCol="0">
            <a:spAutoFit/>
          </a:bodyPr>
          <a:lstStyle/>
          <a:p>
            <a:r>
              <a:rPr lang="en-AU" sz="2400" dirty="0" smtClean="0">
                <a:solidFill>
                  <a:srgbClr val="FF0000"/>
                </a:solidFill>
              </a:rPr>
              <a:t>Observant Jews live their lives according to an ancient system of belief. All Jews, regardless of their expression, believe three key things about their God AND THESE BELIEFS CAN BE FOUND IN THE SACRED TEXTS OF JUDAISM. </a:t>
            </a:r>
            <a:r>
              <a:rPr lang="en-AU" sz="2400" dirty="0" smtClean="0">
                <a:solidFill>
                  <a:schemeClr val="tx2">
                    <a:lumMod val="60000"/>
                    <a:lumOff val="40000"/>
                  </a:schemeClr>
                </a:solidFill>
              </a:rPr>
              <a:t>Firstly they believe that God is one, which is in contrast to many other ancient religions. </a:t>
            </a:r>
            <a:r>
              <a:rPr lang="en-AU" sz="2400" dirty="0" smtClean="0">
                <a:solidFill>
                  <a:srgbClr val="7030A0"/>
                </a:solidFill>
              </a:rPr>
              <a:t>The monotheistic nature of Judaism is clearly expressed in the </a:t>
            </a:r>
            <a:r>
              <a:rPr lang="en-AU" sz="2400" dirty="0" err="1" smtClean="0">
                <a:solidFill>
                  <a:srgbClr val="7030A0"/>
                </a:solidFill>
              </a:rPr>
              <a:t>Shema</a:t>
            </a:r>
            <a:r>
              <a:rPr lang="en-AU" sz="2400" dirty="0" smtClean="0">
                <a:solidFill>
                  <a:srgbClr val="7030A0"/>
                </a:solidFill>
              </a:rPr>
              <a:t> prayer from Deuteronomy 6 where each observant Jew proclaims: “Hear O Israel, the Lord your God the Lord is one.” Further to the oneness of God, Jews understand that this one God is omnipotent omnipresent and omniscient and the </a:t>
            </a:r>
            <a:r>
              <a:rPr lang="en-AU" sz="2400" dirty="0" err="1" smtClean="0">
                <a:solidFill>
                  <a:srgbClr val="7030A0"/>
                </a:solidFill>
              </a:rPr>
              <a:t>Shema</a:t>
            </a:r>
            <a:r>
              <a:rPr lang="en-AU" sz="2400" dirty="0" smtClean="0">
                <a:solidFill>
                  <a:srgbClr val="7030A0"/>
                </a:solidFill>
              </a:rPr>
              <a:t> prayer and texts from the creation stories of Genesis reinforce this. </a:t>
            </a:r>
            <a:r>
              <a:rPr lang="en-AU" sz="2400" dirty="0" smtClean="0">
                <a:solidFill>
                  <a:schemeClr val="tx2">
                    <a:lumMod val="60000"/>
                    <a:lumOff val="40000"/>
                  </a:schemeClr>
                </a:solidFill>
              </a:rPr>
              <a:t>Secondly they believe that this one God entered into a covenant with humankind.</a:t>
            </a:r>
            <a:r>
              <a:rPr lang="en-AU" sz="2400" dirty="0" smtClean="0">
                <a:solidFill>
                  <a:srgbClr val="7030A0"/>
                </a:solidFill>
              </a:rPr>
              <a:t> The Torah also provides the evidence for the Jewish belief in the covenant that God entered into with</a:t>
            </a:r>
            <a:endParaRPr lang="en-AU" sz="2400" dirty="0">
              <a:solidFill>
                <a:srgbClr val="7030A0"/>
              </a:solidFill>
            </a:endParaRPr>
          </a:p>
        </p:txBody>
      </p:sp>
    </p:spTree>
    <p:extLst>
      <p:ext uri="{BB962C8B-B14F-4D97-AF65-F5344CB8AC3E}">
        <p14:creationId xmlns:p14="http://schemas.microsoft.com/office/powerpoint/2010/main" val="4078638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620688"/>
            <a:ext cx="7344816" cy="5262979"/>
          </a:xfrm>
          <a:prstGeom prst="rect">
            <a:avLst/>
          </a:prstGeom>
          <a:noFill/>
        </p:spPr>
        <p:txBody>
          <a:bodyPr wrap="square" rtlCol="0">
            <a:spAutoFit/>
          </a:bodyPr>
          <a:lstStyle/>
          <a:p>
            <a:r>
              <a:rPr lang="en-AU" sz="2400" dirty="0" smtClean="0">
                <a:solidFill>
                  <a:srgbClr val="7030A0"/>
                </a:solidFill>
              </a:rPr>
              <a:t>humanity. In Genesis chapters 12-20, God enters into a covenant with Abram</a:t>
            </a:r>
          </a:p>
          <a:p>
            <a:r>
              <a:rPr lang="en-AU" sz="2400" dirty="0" smtClean="0">
                <a:solidFill>
                  <a:srgbClr val="7030A0"/>
                </a:solidFill>
              </a:rPr>
              <a:t>as God encourages Abram to leave the land of his people and journey to the land of promise where Abrams ancestors will be made as many as the stars of heaven. The sign of this covenant is the change of name from Abram and </a:t>
            </a:r>
            <a:r>
              <a:rPr lang="en-AU" sz="2400" dirty="0" err="1" smtClean="0">
                <a:solidFill>
                  <a:srgbClr val="7030A0"/>
                </a:solidFill>
              </a:rPr>
              <a:t>Sarai</a:t>
            </a:r>
            <a:r>
              <a:rPr lang="en-AU" sz="2400" dirty="0" smtClean="0">
                <a:solidFill>
                  <a:srgbClr val="7030A0"/>
                </a:solidFill>
              </a:rPr>
              <a:t> to Abraham and Sarah, the fulfilment of the covenant is the birth of Abraham’s son Isaac.</a:t>
            </a:r>
            <a:r>
              <a:rPr lang="en-AU" sz="2400" dirty="0" smtClean="0">
                <a:solidFill>
                  <a:schemeClr val="tx2">
                    <a:lumMod val="60000"/>
                    <a:lumOff val="40000"/>
                  </a:schemeClr>
                </a:solidFill>
              </a:rPr>
              <a:t> Thirdly they believe that this one god was responsible for giving the law to the Jewish people. </a:t>
            </a:r>
            <a:r>
              <a:rPr lang="en-AU" sz="2400" dirty="0" smtClean="0">
                <a:solidFill>
                  <a:srgbClr val="7030A0"/>
                </a:solidFill>
              </a:rPr>
              <a:t>Finally, God gives the law to the Jewish people when he calls Moses to Mt Sinai in Exodus chapter 19 and 20. </a:t>
            </a:r>
            <a:r>
              <a:rPr lang="en-AU" sz="2400" dirty="0" err="1" smtClean="0">
                <a:solidFill>
                  <a:srgbClr val="7030A0"/>
                </a:solidFill>
              </a:rPr>
              <a:t>Jewsbelieve</a:t>
            </a:r>
            <a:r>
              <a:rPr lang="en-AU" sz="2400" dirty="0" smtClean="0">
                <a:solidFill>
                  <a:srgbClr val="7030A0"/>
                </a:solidFill>
              </a:rPr>
              <a:t> that the entire oral and written law was handed to Moses on Mt Sinai.</a:t>
            </a:r>
            <a:r>
              <a:rPr lang="en-AU" sz="2400" u="sng" dirty="0" smtClean="0"/>
              <a:t> It is evident therefore that these beliefs found in the sacred</a:t>
            </a:r>
            <a:endParaRPr lang="en-AU" sz="2400" dirty="0">
              <a:solidFill>
                <a:srgbClr val="7030A0"/>
              </a:solidFill>
            </a:endParaRPr>
          </a:p>
        </p:txBody>
      </p:sp>
    </p:spTree>
    <p:extLst>
      <p:ext uri="{BB962C8B-B14F-4D97-AF65-F5344CB8AC3E}">
        <p14:creationId xmlns:p14="http://schemas.microsoft.com/office/powerpoint/2010/main" val="4003494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620688"/>
            <a:ext cx="7344816" cy="2308324"/>
          </a:xfrm>
          <a:prstGeom prst="rect">
            <a:avLst/>
          </a:prstGeom>
          <a:noFill/>
        </p:spPr>
        <p:txBody>
          <a:bodyPr wrap="square" rtlCol="0">
            <a:spAutoFit/>
          </a:bodyPr>
          <a:lstStyle/>
          <a:p>
            <a:r>
              <a:rPr lang="en-AU" sz="2400" u="sng" dirty="0" smtClean="0"/>
              <a:t>writings and  held by Jews since the foundation of the religion point to Judaism being a living religious tradition, as in each age new generations of believers engage with the beliefs of the tradition. </a:t>
            </a:r>
          </a:p>
          <a:p>
            <a:endParaRPr lang="en-AU" sz="2400" dirty="0" smtClean="0">
              <a:solidFill>
                <a:srgbClr val="7030A0"/>
              </a:solidFill>
            </a:endParaRPr>
          </a:p>
          <a:p>
            <a:endParaRPr lang="en-AU" sz="2400" dirty="0">
              <a:solidFill>
                <a:srgbClr val="7030A0"/>
              </a:solidFill>
            </a:endParaRPr>
          </a:p>
        </p:txBody>
      </p:sp>
    </p:spTree>
    <p:extLst>
      <p:ext uri="{BB962C8B-B14F-4D97-AF65-F5344CB8AC3E}">
        <p14:creationId xmlns:p14="http://schemas.microsoft.com/office/powerpoint/2010/main" val="93592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1943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620688"/>
            <a:ext cx="7344816" cy="5632311"/>
          </a:xfrm>
          <a:prstGeom prst="rect">
            <a:avLst/>
          </a:prstGeom>
          <a:noFill/>
        </p:spPr>
        <p:txBody>
          <a:bodyPr wrap="square" rtlCol="0">
            <a:spAutoFit/>
          </a:bodyPr>
          <a:lstStyle/>
          <a:p>
            <a:r>
              <a:rPr lang="en-AU" sz="2400" dirty="0">
                <a:solidFill>
                  <a:srgbClr val="FF0000"/>
                </a:solidFill>
              </a:rPr>
              <a:t>Observant Jews live their lives according to an ancient system of belief. All Jews, regardless of their expression, believe three key things about their God. </a:t>
            </a:r>
            <a:r>
              <a:rPr lang="en-AU" sz="2400" dirty="0">
                <a:solidFill>
                  <a:schemeClr val="tx2">
                    <a:lumMod val="60000"/>
                    <a:lumOff val="40000"/>
                  </a:schemeClr>
                </a:solidFill>
              </a:rPr>
              <a:t>Firstly they believe that God is one, which is in contrast to many other ancient religions. Secondly they believe that this one God entered into a covenant with humankind and thirdly they believe that this one god was responsible for giving the law to the Jewish people.  These three principal beliefs are revealed in the sacred writings of Judaism, especially in the Torah. </a:t>
            </a:r>
            <a:r>
              <a:rPr lang="en-AU" sz="2400" u="sng" dirty="0"/>
              <a:t>It is evident </a:t>
            </a:r>
            <a:r>
              <a:rPr lang="en-AU" sz="2400" u="sng" dirty="0" smtClean="0"/>
              <a:t>that </a:t>
            </a:r>
            <a:r>
              <a:rPr lang="en-AU" sz="2400" u="sng" dirty="0"/>
              <a:t>these beliefs found in the sacred writings and  held by Jews since the foundation of the religion point to Judaism being a living religious tradition, as in each age new generations of believers engage with the beliefs of the tradition. </a:t>
            </a:r>
          </a:p>
          <a:p>
            <a:endParaRPr lang="en-AU" sz="2400" dirty="0">
              <a:solidFill>
                <a:srgbClr val="7030A0"/>
              </a:solidFill>
            </a:endParaRPr>
          </a:p>
        </p:txBody>
      </p:sp>
    </p:spTree>
    <p:extLst>
      <p:ext uri="{BB962C8B-B14F-4D97-AF65-F5344CB8AC3E}">
        <p14:creationId xmlns:p14="http://schemas.microsoft.com/office/powerpoint/2010/main" val="387596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620688"/>
            <a:ext cx="7344816" cy="6001643"/>
          </a:xfrm>
          <a:prstGeom prst="rect">
            <a:avLst/>
          </a:prstGeom>
          <a:noFill/>
        </p:spPr>
        <p:txBody>
          <a:bodyPr wrap="square" rtlCol="0">
            <a:spAutoFit/>
          </a:bodyPr>
          <a:lstStyle/>
          <a:p>
            <a:r>
              <a:rPr lang="en-AU" sz="2400" dirty="0"/>
              <a:t>Observant Jews live their lives according to an ancient system of belief. All Jews, regardless of their expression, believe three key things about their God. Firstly they believe that God is one, which is in contrast to many other ancient religions. Secondly they believe that this one God entered into a covenant with humankind and thirdly they believe that this one </a:t>
            </a:r>
            <a:r>
              <a:rPr lang="en-AU" sz="2400" dirty="0" smtClean="0"/>
              <a:t>god </a:t>
            </a:r>
            <a:r>
              <a:rPr lang="en-AU" sz="2400" dirty="0"/>
              <a:t>was responsible for giving the law to the Jewish people.  These three principal beliefs are revealed in the sacred writings of Judaism, especially in the Torah. </a:t>
            </a:r>
            <a:r>
              <a:rPr lang="en-AU" sz="2400" dirty="0" smtClean="0"/>
              <a:t>The monotheistic nature of Judaism is clearly expressed in the </a:t>
            </a:r>
            <a:r>
              <a:rPr lang="en-AU" sz="2400" dirty="0" err="1" smtClean="0"/>
              <a:t>Shema</a:t>
            </a:r>
            <a:r>
              <a:rPr lang="en-AU" sz="2400" dirty="0" smtClean="0"/>
              <a:t> prayer from Deuteronomy 6 where each observant Jew proclaims: “Hear O Israel, the Lord your God the Lord is one.” Further to the oneness of God, Jews understand that this one God is omnipotent omnipresent and omniscient and the </a:t>
            </a:r>
            <a:r>
              <a:rPr lang="en-AU" sz="2400" dirty="0" err="1" smtClean="0"/>
              <a:t>Shema</a:t>
            </a:r>
            <a:r>
              <a:rPr lang="en-AU" sz="2400" dirty="0" smtClean="0"/>
              <a:t> prayer and texts from the creation stories of</a:t>
            </a:r>
            <a:endParaRPr lang="en-AU" sz="2400" dirty="0"/>
          </a:p>
        </p:txBody>
      </p:sp>
    </p:spTree>
    <p:extLst>
      <p:ext uri="{BB962C8B-B14F-4D97-AF65-F5344CB8AC3E}">
        <p14:creationId xmlns:p14="http://schemas.microsoft.com/office/powerpoint/2010/main" val="2826775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620688"/>
            <a:ext cx="7344816" cy="5632311"/>
          </a:xfrm>
          <a:prstGeom prst="rect">
            <a:avLst/>
          </a:prstGeom>
          <a:noFill/>
        </p:spPr>
        <p:txBody>
          <a:bodyPr wrap="square" rtlCol="0">
            <a:spAutoFit/>
          </a:bodyPr>
          <a:lstStyle/>
          <a:p>
            <a:r>
              <a:rPr lang="en-AU" sz="2400" dirty="0" smtClean="0"/>
              <a:t>Genesis </a:t>
            </a:r>
            <a:r>
              <a:rPr lang="en-AU" sz="2400" dirty="0"/>
              <a:t>reinforce this. The Torah also provides the evidence for the Jewish belief in the covenant that God entered into with humanity. In Genesis chapters 12-20, God enters into a covenant with Abram as God encourages Abram to leave the land of his people and journey to the land of promise where Abrams ancestors will be made as many as the stars of heaven. The sign of this covenant is the change of name from Abram and </a:t>
            </a:r>
            <a:r>
              <a:rPr lang="en-AU" sz="2400" dirty="0" err="1"/>
              <a:t>Sarai</a:t>
            </a:r>
            <a:r>
              <a:rPr lang="en-AU" sz="2400" dirty="0"/>
              <a:t> to Abraham and Sarah, the fulfilment of the covenant is the birth of Abraham’s son Isaac. Finally Abraham’s faith in god and the covenant is tested in God’s challenge to sacrifice Isaac. Belief in the one true God of the Torah demands that Jews keep the covenant. Finally, God gives the law to the Jewish people when he calls Moses to Mt Sinai in Exodus chapter 19 and 20. </a:t>
            </a:r>
            <a:r>
              <a:rPr lang="en-AU" sz="2400" dirty="0" smtClean="0"/>
              <a:t>Jews</a:t>
            </a:r>
            <a:endParaRPr lang="en-AU" sz="2400" dirty="0"/>
          </a:p>
        </p:txBody>
      </p:sp>
    </p:spTree>
    <p:extLst>
      <p:ext uri="{BB962C8B-B14F-4D97-AF65-F5344CB8AC3E}">
        <p14:creationId xmlns:p14="http://schemas.microsoft.com/office/powerpoint/2010/main" val="3457270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620688"/>
            <a:ext cx="7344816" cy="3046988"/>
          </a:xfrm>
          <a:prstGeom prst="rect">
            <a:avLst/>
          </a:prstGeom>
          <a:noFill/>
        </p:spPr>
        <p:txBody>
          <a:bodyPr wrap="square" rtlCol="0">
            <a:spAutoFit/>
          </a:bodyPr>
          <a:lstStyle/>
          <a:p>
            <a:r>
              <a:rPr lang="en-AU" sz="2400" dirty="0" smtClean="0"/>
              <a:t>believe that the entire oral and written law was handed to </a:t>
            </a:r>
            <a:r>
              <a:rPr lang="en-AU" sz="2400" dirty="0"/>
              <a:t>Moses on Mt Sinai. It is evident therefore that these beliefs found in the sacred writings and  held by Jews since the foundation of the religion point to Judaism being a living religious tradition, as in each age new generations of believers engage with the beliefs of the tradition. </a:t>
            </a:r>
          </a:p>
          <a:p>
            <a:endParaRPr lang="en-AU" sz="2400" dirty="0"/>
          </a:p>
        </p:txBody>
      </p:sp>
    </p:spTree>
    <p:extLst>
      <p:ext uri="{BB962C8B-B14F-4D97-AF65-F5344CB8AC3E}">
        <p14:creationId xmlns:p14="http://schemas.microsoft.com/office/powerpoint/2010/main" val="2052383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620688"/>
            <a:ext cx="7344816" cy="6001643"/>
          </a:xfrm>
          <a:prstGeom prst="rect">
            <a:avLst/>
          </a:prstGeom>
          <a:noFill/>
        </p:spPr>
        <p:txBody>
          <a:bodyPr wrap="square" rtlCol="0">
            <a:spAutoFit/>
          </a:bodyPr>
          <a:lstStyle/>
          <a:p>
            <a:r>
              <a:rPr lang="en-AU" sz="2400" dirty="0">
                <a:solidFill>
                  <a:srgbClr val="FF0000"/>
                </a:solidFill>
              </a:rPr>
              <a:t>Observant Jews live their lives according to an ancient system of belief. All Jews, regardless of their expression, believe three key things about their God. </a:t>
            </a:r>
            <a:r>
              <a:rPr lang="en-AU" sz="2400" dirty="0">
                <a:solidFill>
                  <a:schemeClr val="tx2">
                    <a:lumMod val="60000"/>
                    <a:lumOff val="40000"/>
                  </a:schemeClr>
                </a:solidFill>
              </a:rPr>
              <a:t>Firstly they believe that God is one, which is in contrast to many other ancient religions. Secondly they believe that this one God entered into a covenant with humankind and thirdly they believe that this one god was responsible for giving the law to the Jewish people.  These three principal beliefs are revealed in the sacred writings of Judaism, especially in the Torah. </a:t>
            </a:r>
            <a:r>
              <a:rPr lang="en-AU" sz="2400" dirty="0">
                <a:solidFill>
                  <a:srgbClr val="7030A0"/>
                </a:solidFill>
              </a:rPr>
              <a:t>The monotheistic nature of Judaism is clearly expressed in the </a:t>
            </a:r>
            <a:r>
              <a:rPr lang="en-AU" sz="2400" dirty="0" err="1">
                <a:solidFill>
                  <a:srgbClr val="7030A0"/>
                </a:solidFill>
              </a:rPr>
              <a:t>Shema</a:t>
            </a:r>
            <a:r>
              <a:rPr lang="en-AU" sz="2400" dirty="0">
                <a:solidFill>
                  <a:srgbClr val="7030A0"/>
                </a:solidFill>
              </a:rPr>
              <a:t> prayer from Deuteronomy 6 where each observant Jew proclaims: “Hear O Israel, the Lord your God the Lord is one.” Further to the oneness of God, Jews understand that this one God is omnipotent omnipresent and omniscient and the </a:t>
            </a:r>
            <a:r>
              <a:rPr lang="en-AU" sz="2400" dirty="0" err="1">
                <a:solidFill>
                  <a:srgbClr val="7030A0"/>
                </a:solidFill>
              </a:rPr>
              <a:t>Shema</a:t>
            </a:r>
            <a:r>
              <a:rPr lang="en-AU" sz="2400" dirty="0">
                <a:solidFill>
                  <a:srgbClr val="7030A0"/>
                </a:solidFill>
              </a:rPr>
              <a:t> prayer and texts from the creation stories </a:t>
            </a:r>
            <a:r>
              <a:rPr lang="en-AU" sz="2400" dirty="0" smtClean="0">
                <a:solidFill>
                  <a:srgbClr val="7030A0"/>
                </a:solidFill>
              </a:rPr>
              <a:t>of</a:t>
            </a:r>
            <a:endParaRPr lang="en-AU" sz="2400" dirty="0">
              <a:solidFill>
                <a:srgbClr val="7030A0"/>
              </a:solidFill>
            </a:endParaRPr>
          </a:p>
        </p:txBody>
      </p:sp>
    </p:spTree>
    <p:extLst>
      <p:ext uri="{BB962C8B-B14F-4D97-AF65-F5344CB8AC3E}">
        <p14:creationId xmlns:p14="http://schemas.microsoft.com/office/powerpoint/2010/main" val="1866981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620688"/>
            <a:ext cx="7344816" cy="5632311"/>
          </a:xfrm>
          <a:prstGeom prst="rect">
            <a:avLst/>
          </a:prstGeom>
          <a:noFill/>
        </p:spPr>
        <p:txBody>
          <a:bodyPr wrap="square" rtlCol="0">
            <a:spAutoFit/>
          </a:bodyPr>
          <a:lstStyle/>
          <a:p>
            <a:r>
              <a:rPr lang="en-AU" sz="2400" dirty="0" smtClean="0">
                <a:solidFill>
                  <a:srgbClr val="7030A0"/>
                </a:solidFill>
              </a:rPr>
              <a:t>Genesis </a:t>
            </a:r>
            <a:r>
              <a:rPr lang="en-AU" sz="2400" dirty="0">
                <a:solidFill>
                  <a:srgbClr val="7030A0"/>
                </a:solidFill>
              </a:rPr>
              <a:t>reinforce this. The Torah also provides the evidence for the Jewish belief in the covenant that God entered into with humanity. In Genesis chapters 12-20, God enters into a covenant with Abram as God encourages Abram to leave the land of his people and journey to the land of promise where Abrams ancestors will be made as many as the stars of heaven. The sign of this covenant is the change of name from Abram and </a:t>
            </a:r>
            <a:r>
              <a:rPr lang="en-AU" sz="2400" dirty="0" err="1">
                <a:solidFill>
                  <a:srgbClr val="7030A0"/>
                </a:solidFill>
              </a:rPr>
              <a:t>Sarai</a:t>
            </a:r>
            <a:r>
              <a:rPr lang="en-AU" sz="2400" dirty="0">
                <a:solidFill>
                  <a:srgbClr val="7030A0"/>
                </a:solidFill>
              </a:rPr>
              <a:t> to Abraham and Sarah, the fulfilment of the covenant is the birth of Abraham’s son Isaac. Finally Abraham’s faith in god and the covenant is tested in God’s challenge to sacrifice Isaac. Belief in the one true God of the Torah demands that Jews keep the covenant. Finally, God gives the law to the Jewish people when he calls Moses to Mt Sinai in Exodus chapter 19 and 20. </a:t>
            </a:r>
            <a:r>
              <a:rPr lang="en-AU" sz="2400" dirty="0" smtClean="0">
                <a:solidFill>
                  <a:srgbClr val="7030A0"/>
                </a:solidFill>
              </a:rPr>
              <a:t>Jews</a:t>
            </a:r>
            <a:endParaRPr lang="en-AU" sz="2400" dirty="0">
              <a:solidFill>
                <a:srgbClr val="7030A0"/>
              </a:solidFill>
            </a:endParaRPr>
          </a:p>
        </p:txBody>
      </p:sp>
    </p:spTree>
    <p:extLst>
      <p:ext uri="{BB962C8B-B14F-4D97-AF65-F5344CB8AC3E}">
        <p14:creationId xmlns:p14="http://schemas.microsoft.com/office/powerpoint/2010/main" val="4187680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620688"/>
            <a:ext cx="7344816" cy="830997"/>
          </a:xfrm>
          <a:prstGeom prst="rect">
            <a:avLst/>
          </a:prstGeom>
          <a:noFill/>
        </p:spPr>
        <p:txBody>
          <a:bodyPr wrap="square" rtlCol="0">
            <a:spAutoFit/>
          </a:bodyPr>
          <a:lstStyle/>
          <a:p>
            <a:r>
              <a:rPr lang="en-AU" sz="2400" dirty="0" smtClean="0">
                <a:solidFill>
                  <a:srgbClr val="7030A0"/>
                </a:solidFill>
              </a:rPr>
              <a:t>believe that the entire oral and written law was handed to </a:t>
            </a:r>
            <a:r>
              <a:rPr lang="en-AU" sz="2400" dirty="0">
                <a:solidFill>
                  <a:srgbClr val="7030A0"/>
                </a:solidFill>
              </a:rPr>
              <a:t>Moses on Mt Sinai. </a:t>
            </a:r>
            <a:endParaRPr lang="en-AU" sz="2400" dirty="0"/>
          </a:p>
        </p:txBody>
      </p:sp>
    </p:spTree>
    <p:extLst>
      <p:ext uri="{BB962C8B-B14F-4D97-AF65-F5344CB8AC3E}">
        <p14:creationId xmlns:p14="http://schemas.microsoft.com/office/powerpoint/2010/main" val="36186936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7584" y="620688"/>
            <a:ext cx="7344816" cy="7478970"/>
          </a:xfrm>
          <a:prstGeom prst="rect">
            <a:avLst/>
          </a:prstGeom>
          <a:noFill/>
        </p:spPr>
        <p:txBody>
          <a:bodyPr wrap="square" rtlCol="0">
            <a:spAutoFit/>
          </a:bodyPr>
          <a:lstStyle/>
          <a:p>
            <a:r>
              <a:rPr lang="en-AU" sz="2400" dirty="0">
                <a:solidFill>
                  <a:srgbClr val="FF0000"/>
                </a:solidFill>
              </a:rPr>
              <a:t>Observant Jews live their lives according to an ancient system of belief. All Jews, regardless of their expression, believe three key things about their God. </a:t>
            </a:r>
            <a:r>
              <a:rPr lang="en-AU" sz="2400" dirty="0">
                <a:solidFill>
                  <a:schemeClr val="tx2">
                    <a:lumMod val="60000"/>
                    <a:lumOff val="40000"/>
                  </a:schemeClr>
                </a:solidFill>
              </a:rPr>
              <a:t>Firstly they believe that God is one, which is in contrast to many other ancient religions. </a:t>
            </a:r>
            <a:r>
              <a:rPr lang="en-AU" sz="2400" dirty="0" smtClean="0">
                <a:solidFill>
                  <a:srgbClr val="7030A0"/>
                </a:solidFill>
              </a:rPr>
              <a:t>The monotheistic nature of Judaism is clearly expressed in the </a:t>
            </a:r>
            <a:r>
              <a:rPr lang="en-AU" sz="2400" dirty="0" err="1" smtClean="0">
                <a:solidFill>
                  <a:srgbClr val="7030A0"/>
                </a:solidFill>
              </a:rPr>
              <a:t>Shema</a:t>
            </a:r>
            <a:r>
              <a:rPr lang="en-AU" sz="2400" dirty="0" smtClean="0">
                <a:solidFill>
                  <a:srgbClr val="7030A0"/>
                </a:solidFill>
              </a:rPr>
              <a:t> prayer from Deuteronomy 6 where each observant Jew proclaims: “Hear O Israel, the Lord your God the Lord is one.” Further to the oneness of God, Jews understand that this one God is omnipotent omnipresent and omniscient and the </a:t>
            </a:r>
            <a:r>
              <a:rPr lang="en-AU" sz="2400" dirty="0" err="1" smtClean="0">
                <a:solidFill>
                  <a:srgbClr val="7030A0"/>
                </a:solidFill>
              </a:rPr>
              <a:t>Shema</a:t>
            </a:r>
            <a:r>
              <a:rPr lang="en-AU" sz="2400" dirty="0" smtClean="0">
                <a:solidFill>
                  <a:srgbClr val="7030A0"/>
                </a:solidFill>
              </a:rPr>
              <a:t> prayer and texts from the creation stories of Genesis reinforce this. </a:t>
            </a:r>
            <a:r>
              <a:rPr lang="en-AU" sz="2400" dirty="0" smtClean="0">
                <a:solidFill>
                  <a:schemeClr val="tx2">
                    <a:lumMod val="60000"/>
                    <a:lumOff val="40000"/>
                  </a:schemeClr>
                </a:solidFill>
              </a:rPr>
              <a:t>Secondly </a:t>
            </a:r>
            <a:r>
              <a:rPr lang="en-AU" sz="2400" dirty="0">
                <a:solidFill>
                  <a:schemeClr val="tx2">
                    <a:lumMod val="60000"/>
                    <a:lumOff val="40000"/>
                  </a:schemeClr>
                </a:solidFill>
              </a:rPr>
              <a:t>they believe that this one God entered into a covenant with </a:t>
            </a:r>
            <a:r>
              <a:rPr lang="en-AU" sz="2400" dirty="0" smtClean="0">
                <a:solidFill>
                  <a:schemeClr val="tx2">
                    <a:lumMod val="60000"/>
                    <a:lumOff val="40000"/>
                  </a:schemeClr>
                </a:solidFill>
              </a:rPr>
              <a:t>humankind. </a:t>
            </a:r>
            <a:r>
              <a:rPr lang="en-AU" sz="2400" dirty="0" smtClean="0">
                <a:solidFill>
                  <a:srgbClr val="7030A0"/>
                </a:solidFill>
              </a:rPr>
              <a:t>The </a:t>
            </a:r>
            <a:r>
              <a:rPr lang="en-AU" sz="2400" dirty="0">
                <a:solidFill>
                  <a:srgbClr val="7030A0"/>
                </a:solidFill>
              </a:rPr>
              <a:t>monotheistic nature of Judaism is clearly expressed in the </a:t>
            </a:r>
            <a:r>
              <a:rPr lang="en-AU" sz="2400" dirty="0" err="1">
                <a:solidFill>
                  <a:srgbClr val="7030A0"/>
                </a:solidFill>
              </a:rPr>
              <a:t>Shema</a:t>
            </a:r>
            <a:r>
              <a:rPr lang="en-AU" sz="2400" dirty="0">
                <a:solidFill>
                  <a:srgbClr val="7030A0"/>
                </a:solidFill>
              </a:rPr>
              <a:t> prayer from Deuteronomy 6 where each observant Jew proclaims: “Hear O Israel, the Lord your God the Lord is one.” Further to the oneness of God, Jews understand that this one God is omnipotent omnipresent and omniscient and the </a:t>
            </a:r>
            <a:r>
              <a:rPr lang="en-AU" sz="2400" dirty="0" err="1">
                <a:solidFill>
                  <a:srgbClr val="7030A0"/>
                </a:solidFill>
              </a:rPr>
              <a:t>Shema</a:t>
            </a:r>
            <a:r>
              <a:rPr lang="en-AU" sz="2400" dirty="0">
                <a:solidFill>
                  <a:srgbClr val="7030A0"/>
                </a:solidFill>
              </a:rPr>
              <a:t> prayer and texts from the creation stories </a:t>
            </a:r>
            <a:r>
              <a:rPr lang="en-AU" sz="2400" dirty="0" smtClean="0">
                <a:solidFill>
                  <a:srgbClr val="7030A0"/>
                </a:solidFill>
              </a:rPr>
              <a:t>of</a:t>
            </a:r>
            <a:endParaRPr lang="en-AU" sz="2400" dirty="0">
              <a:solidFill>
                <a:srgbClr val="7030A0"/>
              </a:solidFill>
            </a:endParaRPr>
          </a:p>
        </p:txBody>
      </p:sp>
    </p:spTree>
    <p:extLst>
      <p:ext uri="{BB962C8B-B14F-4D97-AF65-F5344CB8AC3E}">
        <p14:creationId xmlns:p14="http://schemas.microsoft.com/office/powerpoint/2010/main" val="4284435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863</TotalTime>
  <Words>1437</Words>
  <Application>Microsoft Office PowerPoint</Application>
  <PresentationFormat>On-screen Show (4:3)</PresentationFormat>
  <Paragraphs>15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a02admin</dc:creator>
  <cp:lastModifiedBy>Elizabeth Alderton</cp:lastModifiedBy>
  <cp:revision>9</cp:revision>
  <dcterms:created xsi:type="dcterms:W3CDTF">2012-06-07T00:35:27Z</dcterms:created>
  <dcterms:modified xsi:type="dcterms:W3CDTF">2014-05-27T11:17:49Z</dcterms:modified>
</cp:coreProperties>
</file>