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70" r:id="rId2"/>
    <p:sldId id="256" r:id="rId3"/>
    <p:sldId id="279" r:id="rId4"/>
    <p:sldId id="257" r:id="rId5"/>
    <p:sldId id="258" r:id="rId6"/>
    <p:sldId id="259" r:id="rId7"/>
    <p:sldId id="260" r:id="rId8"/>
    <p:sldId id="261" r:id="rId9"/>
    <p:sldId id="262" r:id="rId10"/>
    <p:sldId id="280" r:id="rId11"/>
    <p:sldId id="266" r:id="rId12"/>
    <p:sldId id="267" r:id="rId13"/>
    <p:sldId id="264" r:id="rId14"/>
    <p:sldId id="281" r:id="rId15"/>
    <p:sldId id="274" r:id="rId16"/>
    <p:sldId id="275" r:id="rId17"/>
    <p:sldId id="273" r:id="rId18"/>
    <p:sldId id="277" r:id="rId19"/>
    <p:sldId id="265" r:id="rId20"/>
    <p:sldId id="268" r:id="rId21"/>
    <p:sldId id="271" r:id="rId22"/>
    <p:sldId id="26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68155" autoAdjust="0"/>
  </p:normalViewPr>
  <p:slideViewPr>
    <p:cSldViewPr>
      <p:cViewPr varScale="1">
        <p:scale>
          <a:sx n="40" d="100"/>
          <a:sy n="40" d="100"/>
        </p:scale>
        <p:origin x="-1272" y="-114"/>
      </p:cViewPr>
      <p:guideLst>
        <p:guide orient="horz" pos="2160"/>
        <p:guide pos="2880"/>
      </p:guideLst>
    </p:cSldViewPr>
  </p:slideViewPr>
  <p:outlineViewPr>
    <p:cViewPr>
      <p:scale>
        <a:sx n="33" d="100"/>
        <a:sy n="33" d="100"/>
      </p:scale>
      <p:origin x="0" y="568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37E6DC-3623-4BC3-A687-D3E5F3A039CF}" type="datetimeFigureOut">
              <a:rPr lang="en-US" smtClean="0"/>
              <a:pPr/>
              <a:t>4/30/2015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F7F1D9-EC33-435E-8278-F62B4178C8F3}" type="slidenum">
              <a:rPr lang="en-US" smtClean="0"/>
              <a:pPr/>
              <a:t>‹#›</a:t>
            </a:fld>
            <a:endParaRPr lang="en-US"/>
          </a:p>
        </p:txBody>
      </p:sp>
    </p:spTree>
    <p:extLst>
      <p:ext uri="{BB962C8B-B14F-4D97-AF65-F5344CB8AC3E}">
        <p14:creationId xmlns:p14="http://schemas.microsoft.com/office/powerpoint/2010/main" val="406927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AB5A0-EE43-4BDF-8B21-6CF47939C14C}" type="datetimeFigureOut">
              <a:rPr lang="en-US" smtClean="0"/>
              <a:pPr/>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3C72A-7D74-4A12-889C-76395CDBD588}" type="slidenum">
              <a:rPr lang="en-US" smtClean="0"/>
              <a:pPr/>
              <a:t>‹#›</a:t>
            </a:fld>
            <a:endParaRPr lang="en-US"/>
          </a:p>
        </p:txBody>
      </p:sp>
    </p:spTree>
    <p:extLst>
      <p:ext uri="{BB962C8B-B14F-4D97-AF65-F5344CB8AC3E}">
        <p14:creationId xmlns:p14="http://schemas.microsoft.com/office/powerpoint/2010/main" val="1380534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B3C72A-7D74-4A12-889C-76395CDBD58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B3C72A-7D74-4A12-889C-76395CDBD58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Apart</a:t>
            </a:r>
            <a:r>
              <a:rPr lang="en-US" baseline="0" dirty="0" smtClean="0"/>
              <a:t> from having an ethical system some commentators refer to Judaism itself as an ETHICHAL MONOTHEISM. In this understanding the religion is a system whereby the moral law that informs the </a:t>
            </a:r>
            <a:r>
              <a:rPr lang="en-US" baseline="0" dirty="0" smtClean="0"/>
              <a:t>behaviours </a:t>
            </a:r>
            <a:r>
              <a:rPr lang="en-US" baseline="0" dirty="0" smtClean="0"/>
              <a:t>and </a:t>
            </a:r>
            <a:r>
              <a:rPr lang="en-US" baseline="0" dirty="0" smtClean="0"/>
              <a:t>actions </a:t>
            </a:r>
            <a:r>
              <a:rPr lang="en-US" baseline="0" dirty="0" smtClean="0"/>
              <a:t>of believers is prescribed by the ONE true God.  This is clear when </a:t>
            </a:r>
            <a:r>
              <a:rPr lang="en-US" baseline="0" dirty="0" smtClean="0"/>
              <a:t>you take </a:t>
            </a:r>
            <a:r>
              <a:rPr lang="en-US" baseline="0" dirty="0" smtClean="0"/>
              <a:t>the understanding of TORAH being given to Moses.  The God of ethical </a:t>
            </a:r>
            <a:r>
              <a:rPr lang="en-US" baseline="0" dirty="0" smtClean="0"/>
              <a:t>monotheism </a:t>
            </a:r>
            <a:r>
              <a:rPr lang="en-US" baseline="0" dirty="0" smtClean="0"/>
              <a:t>has certain </a:t>
            </a:r>
            <a:r>
              <a:rPr lang="en-US" baseline="0" dirty="0" smtClean="0"/>
              <a:t>characteristics </a:t>
            </a:r>
            <a:r>
              <a:rPr lang="en-US" baseline="0" dirty="0" smtClean="0"/>
              <a:t>as </a:t>
            </a:r>
            <a:r>
              <a:rPr lang="en-US" baseline="0" dirty="0" smtClean="0"/>
              <a:t>listed</a:t>
            </a:r>
            <a:endParaRPr lang="en-US" dirty="0"/>
          </a:p>
        </p:txBody>
      </p:sp>
      <p:sp>
        <p:nvSpPr>
          <p:cNvPr id="4" name="Slide Number Placeholder 3"/>
          <p:cNvSpPr>
            <a:spLocks noGrp="1"/>
          </p:cNvSpPr>
          <p:nvPr>
            <p:ph type="sldNum" sz="quarter" idx="10"/>
          </p:nvPr>
        </p:nvSpPr>
        <p:spPr/>
        <p:txBody>
          <a:bodyPr/>
          <a:lstStyle/>
          <a:p>
            <a:fld id="{FBB3C72A-7D74-4A12-889C-76395CDBD58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US" sz="1200" kern="1200" dirty="0" smtClean="0">
                <a:solidFill>
                  <a:schemeClr val="tx1"/>
                </a:solidFill>
                <a:latin typeface="+mn-lt"/>
                <a:ea typeface="+mn-ea"/>
                <a:cs typeface="+mn-cs"/>
              </a:rPr>
              <a:t>Isaiah (1:17) repeated Exodus 22:21 when he championed the cause of the orphan and the widow. </a:t>
            </a:r>
          </a:p>
          <a:p>
            <a:pPr fontAlgn="t"/>
            <a:r>
              <a:rPr lang="en-US" sz="1200" kern="1200" dirty="0" smtClean="0">
                <a:solidFill>
                  <a:schemeClr val="tx1"/>
                </a:solidFill>
                <a:latin typeface="+mn-lt"/>
                <a:ea typeface="+mn-ea"/>
                <a:cs typeface="+mn-cs"/>
              </a:rPr>
              <a:t>Isaiah (58:5-6) echoed Leviticus 25:10 when he bade us abandon sacrificial rites in favor of freeing the captive. </a:t>
            </a:r>
          </a:p>
          <a:p>
            <a:pPr fontAlgn="t"/>
            <a:r>
              <a:rPr lang="en-US" sz="1200" kern="1200" dirty="0" smtClean="0">
                <a:solidFill>
                  <a:schemeClr val="tx1"/>
                </a:solidFill>
                <a:latin typeface="+mn-lt"/>
                <a:ea typeface="+mn-ea"/>
                <a:cs typeface="+mn-cs"/>
              </a:rPr>
              <a:t>Micah (4:4) had Leviticus 25:3 in mind when he asserted that each person is entitled to the harvest of the earth. </a:t>
            </a:r>
          </a:p>
          <a:p>
            <a:pPr fontAlgn="t"/>
            <a:r>
              <a:rPr lang="en-US" sz="1200" kern="1200" dirty="0" smtClean="0">
                <a:solidFill>
                  <a:schemeClr val="tx1"/>
                </a:solidFill>
                <a:latin typeface="+mn-lt"/>
                <a:ea typeface="+mn-ea"/>
                <a:cs typeface="+mn-cs"/>
              </a:rPr>
              <a:t>Isaiah (56:1), Jeremiah (34:15) and Amos (5:24) drew from Genesis 18:19 in extolling righteousness. </a:t>
            </a:r>
          </a:p>
          <a:p>
            <a:pPr fontAlgn="t"/>
            <a:r>
              <a:rPr lang="en-US" sz="1200" kern="1200" dirty="0" smtClean="0">
                <a:solidFill>
                  <a:schemeClr val="tx1"/>
                </a:solidFill>
                <a:latin typeface="+mn-lt"/>
                <a:ea typeface="+mn-ea"/>
                <a:cs typeface="+mn-cs"/>
              </a:rPr>
              <a:t>Zechariah (7:10) knew Deuteronomy 24:17 when he spoke up for society's under classes.</a:t>
            </a:r>
          </a:p>
          <a:p>
            <a:endParaRPr lang="en-US" dirty="0"/>
          </a:p>
        </p:txBody>
      </p:sp>
      <p:sp>
        <p:nvSpPr>
          <p:cNvPr id="4" name="Slide Number Placeholder 3"/>
          <p:cNvSpPr>
            <a:spLocks noGrp="1"/>
          </p:cNvSpPr>
          <p:nvPr>
            <p:ph type="sldNum" sz="quarter" idx="10"/>
          </p:nvPr>
        </p:nvSpPr>
        <p:spPr/>
        <p:txBody>
          <a:bodyPr/>
          <a:lstStyle/>
          <a:p>
            <a:fld id="{FBB3C72A-7D74-4A12-889C-76395CDBD58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C8338B-EF8C-4B54-92CF-795D19098DE0}" type="datetimeFigureOut">
              <a:rPr lang="en-US" smtClean="0"/>
              <a:pPr/>
              <a:t>4/30/2015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D44A798-9C9D-4183-B9BF-7F1FDF526E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C8338B-EF8C-4B54-92CF-795D19098DE0}"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4A798-9C9D-4183-B9BF-7F1FDF526E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C8338B-EF8C-4B54-92CF-795D19098DE0}"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4A798-9C9D-4183-B9BF-7F1FDF526E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C8338B-EF8C-4B54-92CF-795D19098DE0}" type="datetimeFigureOut">
              <a:rPr lang="en-US" smtClean="0"/>
              <a:pPr/>
              <a:t>4/30/2015</a:t>
            </a:fld>
            <a:endParaRPr lang="en-US"/>
          </a:p>
        </p:txBody>
      </p:sp>
      <p:sp>
        <p:nvSpPr>
          <p:cNvPr id="9" name="Slide Number Placeholder 8"/>
          <p:cNvSpPr>
            <a:spLocks noGrp="1"/>
          </p:cNvSpPr>
          <p:nvPr>
            <p:ph type="sldNum" sz="quarter" idx="15"/>
          </p:nvPr>
        </p:nvSpPr>
        <p:spPr/>
        <p:txBody>
          <a:bodyPr rtlCol="0"/>
          <a:lstStyle/>
          <a:p>
            <a:fld id="{0D44A798-9C9D-4183-B9BF-7F1FDF526E4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C8338B-EF8C-4B54-92CF-795D19098DE0}" type="datetimeFigureOut">
              <a:rPr lang="en-US" smtClean="0"/>
              <a:pPr/>
              <a:t>4/30/2015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D44A798-9C9D-4183-B9BF-7F1FDF526E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C8338B-EF8C-4B54-92CF-795D19098DE0}"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4A798-9C9D-4183-B9BF-7F1FDF526E4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C8338B-EF8C-4B54-92CF-795D19098DE0}" type="datetimeFigureOut">
              <a:rPr lang="en-US" smtClean="0"/>
              <a:pPr/>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4A798-9C9D-4183-B9BF-7F1FDF526E4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C8338B-EF8C-4B54-92CF-795D19098DE0}" type="datetimeFigureOut">
              <a:rPr lang="en-US" smtClean="0"/>
              <a:pPr/>
              <a:t>4/30/2015</a:t>
            </a:fld>
            <a:endParaRPr lang="en-US"/>
          </a:p>
        </p:txBody>
      </p:sp>
      <p:sp>
        <p:nvSpPr>
          <p:cNvPr id="7" name="Slide Number Placeholder 6"/>
          <p:cNvSpPr>
            <a:spLocks noGrp="1"/>
          </p:cNvSpPr>
          <p:nvPr>
            <p:ph type="sldNum" sz="quarter" idx="11"/>
          </p:nvPr>
        </p:nvSpPr>
        <p:spPr/>
        <p:txBody>
          <a:bodyPr rtlCol="0"/>
          <a:lstStyle/>
          <a:p>
            <a:fld id="{0D44A798-9C9D-4183-B9BF-7F1FDF526E4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8338B-EF8C-4B54-92CF-795D19098DE0}" type="datetimeFigureOut">
              <a:rPr lang="en-US" smtClean="0"/>
              <a:pPr/>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4A798-9C9D-4183-B9BF-7F1FDF526E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C8338B-EF8C-4B54-92CF-795D19098DE0}" type="datetimeFigureOut">
              <a:rPr lang="en-US" smtClean="0"/>
              <a:pPr/>
              <a:t>4/30/2015</a:t>
            </a:fld>
            <a:endParaRPr lang="en-US"/>
          </a:p>
        </p:txBody>
      </p:sp>
      <p:sp>
        <p:nvSpPr>
          <p:cNvPr id="22" name="Slide Number Placeholder 21"/>
          <p:cNvSpPr>
            <a:spLocks noGrp="1"/>
          </p:cNvSpPr>
          <p:nvPr>
            <p:ph type="sldNum" sz="quarter" idx="15"/>
          </p:nvPr>
        </p:nvSpPr>
        <p:spPr/>
        <p:txBody>
          <a:bodyPr rtlCol="0"/>
          <a:lstStyle/>
          <a:p>
            <a:fld id="{0D44A798-9C9D-4183-B9BF-7F1FDF526E4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4C8338B-EF8C-4B54-92CF-795D19098DE0}" type="datetimeFigureOut">
              <a:rPr lang="en-US" smtClean="0"/>
              <a:pPr/>
              <a:t>4/30/2015</a:t>
            </a:fld>
            <a:endParaRPr lang="en-US"/>
          </a:p>
        </p:txBody>
      </p:sp>
      <p:sp>
        <p:nvSpPr>
          <p:cNvPr id="18" name="Slide Number Placeholder 17"/>
          <p:cNvSpPr>
            <a:spLocks noGrp="1"/>
          </p:cNvSpPr>
          <p:nvPr>
            <p:ph type="sldNum" sz="quarter" idx="11"/>
          </p:nvPr>
        </p:nvSpPr>
        <p:spPr/>
        <p:txBody>
          <a:bodyPr rtlCol="0"/>
          <a:lstStyle/>
          <a:p>
            <a:fld id="{0D44A798-9C9D-4183-B9BF-7F1FDF526E4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C8338B-EF8C-4B54-92CF-795D19098DE0}" type="datetimeFigureOut">
              <a:rPr lang="en-US" smtClean="0"/>
              <a:pPr/>
              <a:t>4/30/2015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D44A798-9C9D-4183-B9BF-7F1FDF526E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32" y="1714488"/>
            <a:ext cx="5857916" cy="3416320"/>
          </a:xfrm>
          <a:prstGeom prst="rect">
            <a:avLst/>
          </a:prstGeom>
          <a:noFill/>
        </p:spPr>
        <p:txBody>
          <a:bodyPr wrap="square" rtlCol="0">
            <a:spAutoFit/>
          </a:bodyPr>
          <a:lstStyle/>
          <a:p>
            <a:pPr algn="ctr"/>
            <a:r>
              <a:rPr lang="en-US" sz="3600" dirty="0" smtClean="0"/>
              <a:t>Core Ethical Teachings</a:t>
            </a:r>
          </a:p>
          <a:p>
            <a:pPr algn="ctr"/>
            <a:r>
              <a:rPr lang="en-US" sz="3600" dirty="0" smtClean="0"/>
              <a:t>Judaism</a:t>
            </a:r>
          </a:p>
          <a:p>
            <a:pPr algn="ctr"/>
            <a:endParaRPr lang="en-US" sz="3600" dirty="0" smtClean="0"/>
          </a:p>
          <a:p>
            <a:pPr algn="ctr"/>
            <a:r>
              <a:rPr lang="en-US" sz="3600" dirty="0" smtClean="0"/>
              <a:t>Studies of Religion </a:t>
            </a:r>
          </a:p>
          <a:p>
            <a:pPr algn="ctr"/>
            <a:r>
              <a:rPr lang="en-US" sz="3600" dirty="0" smtClean="0"/>
              <a:t>Preliminary Course</a:t>
            </a:r>
          </a:p>
          <a:p>
            <a:pPr algn="ct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357166"/>
            <a:ext cx="8072494" cy="3170099"/>
          </a:xfrm>
          <a:prstGeom prst="rect">
            <a:avLst/>
          </a:prstGeom>
          <a:noFill/>
        </p:spPr>
        <p:txBody>
          <a:bodyPr wrap="square" rtlCol="0">
            <a:spAutoFit/>
          </a:bodyPr>
          <a:lstStyle/>
          <a:p>
            <a:endParaRPr lang="en-US" sz="4000" dirty="0"/>
          </a:p>
          <a:p>
            <a:r>
              <a:rPr lang="en-US" sz="4000" dirty="0" smtClean="0"/>
              <a:t>ACTIVITY</a:t>
            </a:r>
          </a:p>
          <a:p>
            <a:r>
              <a:rPr lang="en-US" sz="4000" dirty="0" smtClean="0"/>
              <a:t>What ethical advice is given… what areas of life might be informed by this set of rules</a:t>
            </a:r>
            <a:endParaRPr lang="en-US" sz="4000" dirty="0"/>
          </a:p>
        </p:txBody>
      </p:sp>
    </p:spTree>
    <p:extLst>
      <p:ext uri="{BB962C8B-B14F-4D97-AF65-F5344CB8AC3E}">
        <p14:creationId xmlns:p14="http://schemas.microsoft.com/office/powerpoint/2010/main" val="1156705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357166"/>
            <a:ext cx="8072494" cy="6370975"/>
          </a:xfrm>
          <a:prstGeom prst="rect">
            <a:avLst/>
          </a:prstGeom>
          <a:noFill/>
        </p:spPr>
        <p:txBody>
          <a:bodyPr wrap="square" rtlCol="0">
            <a:spAutoFit/>
          </a:bodyPr>
          <a:lstStyle/>
          <a:p>
            <a:r>
              <a:rPr lang="en-US" sz="2400" dirty="0" smtClean="0"/>
              <a:t>Exodus 20</a:t>
            </a:r>
          </a:p>
          <a:p>
            <a:r>
              <a:rPr lang="en-US" sz="2400" dirty="0" smtClean="0"/>
              <a:t>These commandments suggest and ethical response to the following:</a:t>
            </a:r>
          </a:p>
          <a:p>
            <a:endParaRPr lang="en-US" sz="2400" dirty="0" smtClean="0"/>
          </a:p>
          <a:p>
            <a:r>
              <a:rPr lang="en-US" sz="2400" dirty="0" smtClean="0"/>
              <a:t>Faith</a:t>
            </a:r>
          </a:p>
          <a:p>
            <a:endParaRPr lang="en-US" sz="2400" dirty="0" smtClean="0"/>
          </a:p>
          <a:p>
            <a:r>
              <a:rPr lang="en-US" sz="2400" dirty="0" smtClean="0"/>
              <a:t>Sexual relationships</a:t>
            </a:r>
          </a:p>
          <a:p>
            <a:endParaRPr lang="en-US" sz="2400" dirty="0" smtClean="0"/>
          </a:p>
          <a:p>
            <a:r>
              <a:rPr lang="en-US" sz="2400" dirty="0" smtClean="0"/>
              <a:t>Life</a:t>
            </a:r>
          </a:p>
          <a:p>
            <a:endParaRPr lang="en-US" sz="2400" dirty="0" smtClean="0"/>
          </a:p>
          <a:p>
            <a:r>
              <a:rPr lang="en-US" sz="2400" dirty="0" smtClean="0"/>
              <a:t>Legal/Judicial</a:t>
            </a:r>
          </a:p>
          <a:p>
            <a:endParaRPr lang="en-US" sz="2400" dirty="0" smtClean="0"/>
          </a:p>
          <a:p>
            <a:r>
              <a:rPr lang="en-US" sz="2400" dirty="0" smtClean="0"/>
              <a:t>Relationships</a:t>
            </a:r>
          </a:p>
          <a:p>
            <a:endParaRPr lang="en-US" sz="2400" dirty="0" smtClean="0"/>
          </a:p>
          <a:p>
            <a:r>
              <a:rPr lang="en-US" sz="2400" dirty="0" smtClean="0"/>
              <a:t>Possessions</a:t>
            </a:r>
          </a:p>
          <a:p>
            <a:r>
              <a:rPr lang="en-US" sz="2400" dirty="0" smtClean="0"/>
              <a:t>They are a distilled version of the 613 </a:t>
            </a:r>
            <a:r>
              <a:rPr lang="en-US" sz="2400" dirty="0" err="1" smtClean="0"/>
              <a:t>mitzvot</a:t>
            </a: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Other ethical themes in Torah</a:t>
            </a:r>
            <a:endParaRPr lang="en-US" sz="2800" dirty="0"/>
          </a:p>
        </p:txBody>
      </p:sp>
      <p:sp>
        <p:nvSpPr>
          <p:cNvPr id="5" name="Content Placeholder 4"/>
          <p:cNvSpPr>
            <a:spLocks noGrp="1"/>
          </p:cNvSpPr>
          <p:nvPr>
            <p:ph sz="quarter" idx="1"/>
          </p:nvPr>
        </p:nvSpPr>
        <p:spPr/>
        <p:txBody>
          <a:bodyPr>
            <a:normAutofit fontScale="62500" lnSpcReduction="20000"/>
          </a:bodyPr>
          <a:lstStyle/>
          <a:p>
            <a:pPr>
              <a:buNone/>
            </a:pPr>
            <a:r>
              <a:rPr lang="en-AU" b="1" dirty="0" smtClean="0"/>
              <a:t>Sexuality</a:t>
            </a:r>
          </a:p>
          <a:p>
            <a:pPr>
              <a:buNone/>
            </a:pPr>
            <a:r>
              <a:rPr lang="en-AU" dirty="0" smtClean="0"/>
              <a:t>Leviticus 18</a:t>
            </a:r>
          </a:p>
          <a:p>
            <a:pPr>
              <a:buNone/>
            </a:pPr>
            <a:endParaRPr lang="en-AU" dirty="0" smtClean="0"/>
          </a:p>
          <a:p>
            <a:pPr>
              <a:buNone/>
            </a:pPr>
            <a:r>
              <a:rPr lang="en-AU" b="1" dirty="0" smtClean="0"/>
              <a:t>Justice and equality before the law</a:t>
            </a:r>
          </a:p>
          <a:p>
            <a:pPr>
              <a:buNone/>
            </a:pPr>
            <a:r>
              <a:rPr lang="en-AU" dirty="0" smtClean="0"/>
              <a:t>Exodus 23</a:t>
            </a:r>
          </a:p>
          <a:p>
            <a:pPr>
              <a:buNone/>
            </a:pPr>
            <a:r>
              <a:rPr lang="en-AU" dirty="0" smtClean="0"/>
              <a:t>Lev 18</a:t>
            </a:r>
          </a:p>
          <a:p>
            <a:pPr>
              <a:buNone/>
            </a:pPr>
            <a:r>
              <a:rPr lang="en-AU" dirty="0" smtClean="0"/>
              <a:t>Lev 19</a:t>
            </a:r>
          </a:p>
          <a:p>
            <a:pPr>
              <a:buNone/>
            </a:pPr>
            <a:r>
              <a:rPr lang="en-AU" dirty="0" smtClean="0"/>
              <a:t>Deuteronomy 22</a:t>
            </a:r>
          </a:p>
          <a:p>
            <a:pPr>
              <a:buNone/>
            </a:pPr>
            <a:endParaRPr lang="en-AU" dirty="0" smtClean="0"/>
          </a:p>
          <a:p>
            <a:pPr>
              <a:buNone/>
            </a:pPr>
            <a:r>
              <a:rPr lang="en-AU" b="1" dirty="0" smtClean="0"/>
              <a:t>loving-kindness</a:t>
            </a:r>
          </a:p>
          <a:p>
            <a:pPr>
              <a:buNone/>
            </a:pPr>
            <a:endParaRPr lang="en-AU" b="1" dirty="0" smtClean="0"/>
          </a:p>
          <a:p>
            <a:pPr>
              <a:buNone/>
            </a:pPr>
            <a:r>
              <a:rPr lang="en-AU" b="1" dirty="0" smtClean="0"/>
              <a:t>Diet</a:t>
            </a:r>
          </a:p>
          <a:p>
            <a:pPr>
              <a:buNone/>
            </a:pPr>
            <a:r>
              <a:rPr lang="en-AU" dirty="0"/>
              <a:t>Lev </a:t>
            </a:r>
            <a:r>
              <a:rPr lang="en-AU" dirty="0" smtClean="0"/>
              <a:t>11</a:t>
            </a:r>
            <a:endParaRPr lang="en-AU" dirty="0"/>
          </a:p>
          <a:p>
            <a:pPr>
              <a:buNone/>
            </a:pPr>
            <a:endParaRPr lang="en-AU" b="1" dirty="0" smtClean="0"/>
          </a:p>
          <a:p>
            <a:pPr>
              <a:buNone/>
            </a:pPr>
            <a:r>
              <a:rPr lang="en-AU" b="1" dirty="0" smtClean="0"/>
              <a:t>Ethical business practice</a:t>
            </a:r>
          </a:p>
          <a:p>
            <a:pPr>
              <a:buNone/>
            </a:pPr>
            <a:r>
              <a:rPr lang="en-AU" dirty="0" smtClean="0"/>
              <a:t>Leviticus 25</a:t>
            </a:r>
          </a:p>
          <a:p>
            <a:pPr>
              <a:buNone/>
            </a:pPr>
            <a:endParaRPr lang="en-AU" b="1" dirty="0" smtClean="0"/>
          </a:p>
          <a:p>
            <a:pPr>
              <a:buNone/>
            </a:pPr>
            <a:endParaRPr lang="en-AU" dirty="0" smtClean="0"/>
          </a:p>
          <a:p>
            <a:endParaRPr lang="en-US" dirty="0" smtClean="0"/>
          </a:p>
          <a:p>
            <a:endParaRPr lang="en-US" dirty="0" smtClean="0"/>
          </a:p>
          <a:p>
            <a:endParaRPr lang="en-US" dirty="0"/>
          </a:p>
        </p:txBody>
      </p:sp>
      <p:sp>
        <p:nvSpPr>
          <p:cNvPr id="6" name="Content Placeholder 5"/>
          <p:cNvSpPr>
            <a:spLocks noGrp="1"/>
          </p:cNvSpPr>
          <p:nvPr>
            <p:ph sz="quarter" idx="2"/>
          </p:nvPr>
        </p:nvSpPr>
        <p:spPr>
          <a:xfrm>
            <a:off x="4648200" y="1600200"/>
            <a:ext cx="4210080" cy="4525963"/>
          </a:xfrm>
        </p:spPr>
        <p:txBody>
          <a:bodyPr>
            <a:normAutofit fontScale="62500" lnSpcReduction="20000"/>
          </a:bodyPr>
          <a:lstStyle/>
          <a:p>
            <a:pPr>
              <a:buNone/>
            </a:pPr>
            <a:r>
              <a:rPr lang="en-AU" b="1" dirty="0" smtClean="0"/>
              <a:t>Social welfare (</a:t>
            </a:r>
            <a:r>
              <a:rPr lang="en-AU" b="1" dirty="0" err="1" smtClean="0"/>
              <a:t>Tzedakah</a:t>
            </a:r>
            <a:r>
              <a:rPr lang="en-AU" b="1" dirty="0" smtClean="0"/>
              <a:t>)</a:t>
            </a:r>
            <a:endParaRPr lang="en-US" dirty="0" smtClean="0"/>
          </a:p>
          <a:p>
            <a:pPr>
              <a:buNone/>
            </a:pPr>
            <a:r>
              <a:rPr lang="en-AU" b="1" dirty="0" smtClean="0"/>
              <a:t> </a:t>
            </a:r>
            <a:r>
              <a:rPr lang="en-AU" dirty="0" smtClean="0"/>
              <a:t>Leviticus  23 and 25</a:t>
            </a:r>
          </a:p>
          <a:p>
            <a:pPr>
              <a:buNone/>
            </a:pPr>
            <a:r>
              <a:rPr lang="en-AU" dirty="0" smtClean="0"/>
              <a:t>Deuteronomy 15</a:t>
            </a:r>
          </a:p>
          <a:p>
            <a:pPr>
              <a:buNone/>
            </a:pPr>
            <a:r>
              <a:rPr lang="en-AU" dirty="0" smtClean="0"/>
              <a:t>Deuteronomy 25</a:t>
            </a:r>
          </a:p>
          <a:p>
            <a:pPr>
              <a:buNone/>
            </a:pPr>
            <a:endParaRPr lang="en-AU" dirty="0" smtClean="0"/>
          </a:p>
          <a:p>
            <a:pPr>
              <a:buNone/>
            </a:pPr>
            <a:endParaRPr lang="en-AU" dirty="0" smtClean="0"/>
          </a:p>
          <a:p>
            <a:pPr>
              <a:buNone/>
            </a:pPr>
            <a:r>
              <a:rPr lang="en-AU" b="1" dirty="0" smtClean="0"/>
              <a:t>War and peace and political freedom</a:t>
            </a:r>
          </a:p>
          <a:p>
            <a:pPr>
              <a:buNone/>
            </a:pPr>
            <a:r>
              <a:rPr lang="en-AU" dirty="0" smtClean="0"/>
              <a:t>Exodus 23</a:t>
            </a:r>
          </a:p>
          <a:p>
            <a:pPr>
              <a:buNone/>
            </a:pPr>
            <a:r>
              <a:rPr lang="en-AU" dirty="0" smtClean="0"/>
              <a:t>Leviticus 19</a:t>
            </a:r>
          </a:p>
          <a:p>
            <a:pPr>
              <a:buNone/>
            </a:pPr>
            <a:r>
              <a:rPr lang="en-AU" dirty="0" smtClean="0"/>
              <a:t>Leviticus 25</a:t>
            </a:r>
          </a:p>
          <a:p>
            <a:pPr>
              <a:buNone/>
            </a:pPr>
            <a:r>
              <a:rPr lang="en-AU" dirty="0" smtClean="0"/>
              <a:t>Deuteronomy 20</a:t>
            </a:r>
          </a:p>
          <a:p>
            <a:pPr>
              <a:buNone/>
            </a:pPr>
            <a:endParaRPr lang="en-AU" dirty="0" smtClean="0"/>
          </a:p>
          <a:p>
            <a:pPr>
              <a:buNone/>
            </a:pPr>
            <a:r>
              <a:rPr lang="en-AU" b="1" dirty="0" smtClean="0"/>
              <a:t>Environment</a:t>
            </a:r>
          </a:p>
          <a:p>
            <a:pPr>
              <a:buNone/>
            </a:pPr>
            <a:r>
              <a:rPr lang="en-AU" dirty="0" smtClean="0"/>
              <a:t>Genesis 1, Leviticus 25</a:t>
            </a:r>
            <a:endParaRPr lang="en-US" dirty="0" smtClean="0"/>
          </a:p>
        </p:txBody>
      </p:sp>
      <p:sp>
        <p:nvSpPr>
          <p:cNvPr id="2" name="TextBox 1"/>
          <p:cNvSpPr txBox="1"/>
          <p:nvPr/>
        </p:nvSpPr>
        <p:spPr>
          <a:xfrm>
            <a:off x="3419872" y="5661248"/>
            <a:ext cx="5472608" cy="646331"/>
          </a:xfrm>
          <a:prstGeom prst="rect">
            <a:avLst/>
          </a:prstGeom>
          <a:noFill/>
        </p:spPr>
        <p:txBody>
          <a:bodyPr wrap="square" rtlCol="0">
            <a:spAutoFit/>
          </a:bodyPr>
          <a:lstStyle/>
          <a:p>
            <a:r>
              <a:rPr lang="en-AU" b="1" dirty="0" smtClean="0"/>
              <a:t>Select 3 of these areas and demonstrate what ethical guidance is offered to Jewish adherents</a:t>
            </a:r>
            <a:endParaRPr lang="en-AU"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85728"/>
            <a:ext cx="8358246" cy="7109639"/>
          </a:xfrm>
          <a:prstGeom prst="rect">
            <a:avLst/>
          </a:prstGeom>
          <a:noFill/>
        </p:spPr>
        <p:txBody>
          <a:bodyPr wrap="square" rtlCol="0">
            <a:spAutoFit/>
          </a:bodyPr>
          <a:lstStyle/>
          <a:p>
            <a:r>
              <a:rPr lang="en-US" sz="2400" b="1" dirty="0" smtClean="0"/>
              <a:t>The Prophetic Vision and </a:t>
            </a:r>
            <a:r>
              <a:rPr lang="en-US" sz="2400" b="1" dirty="0" err="1" smtClean="0"/>
              <a:t>Tikkun</a:t>
            </a:r>
            <a:r>
              <a:rPr lang="en-US" sz="2400" b="1" dirty="0" smtClean="0"/>
              <a:t> </a:t>
            </a:r>
            <a:r>
              <a:rPr lang="en-US" sz="2400" b="1" dirty="0" err="1" smtClean="0"/>
              <a:t>Olam</a:t>
            </a:r>
            <a:endParaRPr lang="en-US" sz="2400" b="1" dirty="0" smtClean="0"/>
          </a:p>
          <a:p>
            <a:r>
              <a:rPr lang="en-US" sz="2400" dirty="0" err="1" smtClean="0"/>
              <a:t>Tikkun</a:t>
            </a:r>
            <a:r>
              <a:rPr lang="en-US" sz="2400" dirty="0" smtClean="0"/>
              <a:t> </a:t>
            </a:r>
            <a:r>
              <a:rPr lang="en-US" sz="2400" dirty="0" err="1" smtClean="0"/>
              <a:t>Olam</a:t>
            </a:r>
            <a:r>
              <a:rPr lang="en-US" sz="2400" dirty="0" smtClean="0"/>
              <a:t> literally translates as  "world repair” . It is the Jewish commitment to social justice and social order.</a:t>
            </a:r>
          </a:p>
          <a:p>
            <a:r>
              <a:rPr lang="en-US" sz="2400" dirty="0" smtClean="0"/>
              <a:t>It is:</a:t>
            </a:r>
          </a:p>
          <a:p>
            <a:pPr lvl="1">
              <a:buFont typeface="Arial" pitchFamily="34" charset="0"/>
              <a:buChar char="•"/>
            </a:pPr>
            <a:r>
              <a:rPr lang="en-US" sz="2400" dirty="0" smtClean="0"/>
              <a:t>One of the traditional categories of </a:t>
            </a:r>
            <a:r>
              <a:rPr lang="en-US" sz="2400" dirty="0" err="1" smtClean="0"/>
              <a:t>tzedakah</a:t>
            </a:r>
            <a:r>
              <a:rPr lang="en-US" sz="2400" dirty="0" smtClean="0"/>
              <a:t>. </a:t>
            </a:r>
          </a:p>
          <a:p>
            <a:pPr lvl="1">
              <a:buFont typeface="Arial" pitchFamily="34" charset="0"/>
              <a:buChar char="•"/>
            </a:pPr>
            <a:r>
              <a:rPr lang="en-US" sz="2400" dirty="0" smtClean="0"/>
              <a:t>A phrase which does not appear in the </a:t>
            </a:r>
            <a:r>
              <a:rPr lang="en-US" sz="2400" dirty="0" err="1" smtClean="0"/>
              <a:t>Tenak</a:t>
            </a:r>
            <a:endParaRPr lang="en-US" sz="2400" dirty="0" smtClean="0"/>
          </a:p>
          <a:p>
            <a:pPr lvl="1">
              <a:buFont typeface="Arial" pitchFamily="34" charset="0"/>
              <a:buChar char="•"/>
            </a:pPr>
            <a:r>
              <a:rPr lang="en-US" sz="2400" dirty="0" smtClean="0"/>
              <a:t>Most emergent in the literature of the rabbinic period but was implied in </a:t>
            </a:r>
            <a:r>
              <a:rPr lang="en-US" sz="2400" dirty="0" err="1" smtClean="0"/>
              <a:t>Tenak</a:t>
            </a:r>
            <a:r>
              <a:rPr lang="en-US" sz="2400" dirty="0" smtClean="0"/>
              <a:t>.</a:t>
            </a:r>
          </a:p>
          <a:p>
            <a:pPr lvl="1">
              <a:buFont typeface="Arial" pitchFamily="34" charset="0"/>
              <a:buChar char="•"/>
            </a:pPr>
            <a:endParaRPr lang="en-US" sz="2400" dirty="0" smtClean="0"/>
          </a:p>
          <a:p>
            <a:r>
              <a:rPr lang="en-US" sz="2400" dirty="0" err="1" smtClean="0"/>
              <a:t>Tikkun</a:t>
            </a:r>
            <a:r>
              <a:rPr lang="en-US" sz="2400" dirty="0" smtClean="0"/>
              <a:t> </a:t>
            </a:r>
            <a:r>
              <a:rPr lang="en-US" sz="2400" dirty="0" err="1" smtClean="0"/>
              <a:t>Olam</a:t>
            </a:r>
            <a:r>
              <a:rPr lang="en-US" sz="2400" dirty="0" smtClean="0"/>
              <a:t>  has its source in the ancient prophets who see the obligation to repair the world as originating primarily from the commandment to emulate God's holiness, for, in their view, God is the model for human righteousness. </a:t>
            </a:r>
            <a:r>
              <a:rPr lang="en-US" sz="2400" i="1" dirty="0" smtClean="0"/>
              <a:t>Leviticus 19.2</a:t>
            </a:r>
          </a:p>
          <a:p>
            <a:pPr algn="just"/>
            <a:endParaRPr lang="en-US" sz="2400" dirty="0" smtClean="0"/>
          </a:p>
          <a:p>
            <a:pPr algn="just"/>
            <a:r>
              <a:rPr lang="en-US" sz="2400" dirty="0" smtClean="0"/>
              <a:t>The prophets lived in a time of great upheaval and uncertainty and oppression. They insisted that it was possible for human beings to have a just and loving, covenantal relationship with each other and with the land.</a:t>
            </a:r>
            <a:r>
              <a:rPr lang="en-US" sz="2400" dirty="0" smtClean="0">
                <a:latin typeface="Verdana"/>
              </a:rPr>
              <a:t> </a:t>
            </a:r>
          </a:p>
          <a:p>
            <a:pPr algn="just"/>
            <a:endParaRPr lang="en-US" sz="2400" dirty="0" smtClean="0">
              <a:latin typeface="Verdan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85728"/>
            <a:ext cx="8358246" cy="4154984"/>
          </a:xfrm>
          <a:prstGeom prst="rect">
            <a:avLst/>
          </a:prstGeom>
          <a:noFill/>
        </p:spPr>
        <p:txBody>
          <a:bodyPr wrap="square" rtlCol="0">
            <a:spAutoFit/>
          </a:bodyPr>
          <a:lstStyle/>
          <a:p>
            <a:pPr algn="just"/>
            <a:r>
              <a:rPr lang="en-US" sz="2400" dirty="0" smtClean="0"/>
              <a:t>The </a:t>
            </a:r>
            <a:r>
              <a:rPr lang="en-US" sz="2400" dirty="0" smtClean="0"/>
              <a:t>prophets lived in a time of great upheaval and uncertainty and oppression. They insisted that it was possible for human beings to have a just and loving, covenantal relationship with each other and with the land.</a:t>
            </a:r>
            <a:r>
              <a:rPr lang="en-US" sz="2400" dirty="0" smtClean="0">
                <a:latin typeface="Verdana"/>
              </a:rPr>
              <a:t> </a:t>
            </a:r>
          </a:p>
          <a:p>
            <a:pPr algn="just"/>
            <a:r>
              <a:rPr lang="en-US" sz="2400" dirty="0"/>
              <a:t>The prophetic insistence on </a:t>
            </a:r>
            <a:r>
              <a:rPr lang="en-US" sz="2400" b="1" dirty="0"/>
              <a:t>individual</a:t>
            </a:r>
            <a:r>
              <a:rPr lang="en-US" sz="2400" dirty="0"/>
              <a:t>  and </a:t>
            </a:r>
            <a:r>
              <a:rPr lang="en-US" sz="2400" b="1" dirty="0"/>
              <a:t>communal </a:t>
            </a:r>
            <a:r>
              <a:rPr lang="en-US" sz="2400" dirty="0"/>
              <a:t>responsibility to create a just society can be linked to Torah teachings. They insisted that it was essential to pursue justice because that's what God says to do (Deuteronomy 16:20). </a:t>
            </a:r>
          </a:p>
          <a:p>
            <a:pPr algn="just"/>
            <a:endParaRPr lang="en-US" sz="2400" dirty="0" smtClean="0">
              <a:latin typeface="Verdana"/>
            </a:endParaRPr>
          </a:p>
        </p:txBody>
      </p:sp>
    </p:spTree>
    <p:extLst>
      <p:ext uri="{BB962C8B-B14F-4D97-AF65-F5344CB8AC3E}">
        <p14:creationId xmlns:p14="http://schemas.microsoft.com/office/powerpoint/2010/main" val="2780897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429684" cy="6124754"/>
          </a:xfrm>
          <a:prstGeom prst="rect">
            <a:avLst/>
          </a:prstGeom>
        </p:spPr>
        <p:txBody>
          <a:bodyPr wrap="square">
            <a:spAutoFit/>
          </a:bodyPr>
          <a:lstStyle/>
          <a:p>
            <a:endParaRPr lang="en-US" sz="2400" dirty="0" smtClean="0"/>
          </a:p>
          <a:p>
            <a:r>
              <a:rPr lang="en-US" sz="2400" dirty="0" smtClean="0"/>
              <a:t>Consider the following comparisons:</a:t>
            </a:r>
          </a:p>
          <a:p>
            <a:endParaRPr lang="en-US" sz="2400" dirty="0" smtClean="0"/>
          </a:p>
          <a:p>
            <a:pPr>
              <a:buFont typeface="Arial" pitchFamily="34" charset="0"/>
              <a:buChar char="•"/>
            </a:pPr>
            <a:r>
              <a:rPr lang="en-US" sz="2400" dirty="0" smtClean="0"/>
              <a:t>Isaiah 1: 17 with Exodus 22.21</a:t>
            </a:r>
          </a:p>
          <a:p>
            <a:pPr>
              <a:buFont typeface="Arial" pitchFamily="34" charset="0"/>
              <a:buChar char="•"/>
            </a:pPr>
            <a:r>
              <a:rPr lang="en-US" sz="2400" dirty="0" smtClean="0"/>
              <a:t>Isaiah 58:5-6 with Leviticus 25:10</a:t>
            </a:r>
          </a:p>
          <a:p>
            <a:pPr>
              <a:buFont typeface="Arial" pitchFamily="34" charset="0"/>
              <a:buChar char="•"/>
            </a:pPr>
            <a:r>
              <a:rPr lang="en-US" sz="2400" dirty="0" smtClean="0"/>
              <a:t>Micah 4:4 with Leviticus 25:3</a:t>
            </a:r>
          </a:p>
          <a:p>
            <a:pPr>
              <a:buFont typeface="Arial" pitchFamily="34" charset="0"/>
              <a:buChar char="•"/>
            </a:pPr>
            <a:r>
              <a:rPr lang="en-US" sz="2400" dirty="0" smtClean="0"/>
              <a:t>Isaiah 56:1, Jeremiah 34:15 and Amos 5: 24 with Genesis 18:19</a:t>
            </a:r>
          </a:p>
          <a:p>
            <a:pPr>
              <a:buFont typeface="Arial" pitchFamily="34" charset="0"/>
              <a:buChar char="•"/>
            </a:pPr>
            <a:r>
              <a:rPr lang="en-US" sz="2400" dirty="0" smtClean="0"/>
              <a:t>Zechariah 7:10 with Deuteronomy 24:17</a:t>
            </a:r>
          </a:p>
          <a:p>
            <a:pPr>
              <a:buFont typeface="Arial" pitchFamily="34" charset="0"/>
              <a:buChar char="•"/>
            </a:pPr>
            <a:endParaRPr lang="en-US" sz="2400" dirty="0" smtClean="0"/>
          </a:p>
          <a:p>
            <a:endParaRPr lang="en-US" sz="3200" dirty="0" smtClean="0"/>
          </a:p>
          <a:p>
            <a:r>
              <a:rPr lang="en-US" sz="2400" dirty="0" smtClean="0"/>
              <a:t>Prophets like Amos and Isaiah cried out against those who would place </a:t>
            </a:r>
            <a:r>
              <a:rPr lang="en-US" sz="2400" b="1" dirty="0" smtClean="0"/>
              <a:t>ritual</a:t>
            </a:r>
            <a:r>
              <a:rPr lang="en-US" sz="2400" dirty="0" smtClean="0"/>
              <a:t> over </a:t>
            </a:r>
            <a:r>
              <a:rPr lang="en-US" sz="2400" b="1" dirty="0" smtClean="0"/>
              <a:t>ethics</a:t>
            </a:r>
            <a:r>
              <a:rPr lang="en-US" sz="2400" dirty="0" smtClean="0"/>
              <a:t>, who would mouth fine words but fail to fulfil moral duties.</a:t>
            </a:r>
          </a:p>
          <a:p>
            <a:pPr>
              <a:buFont typeface="Arial" pitchFamily="34" charset="0"/>
              <a:buChar char="•"/>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428604"/>
            <a:ext cx="8358246" cy="6370975"/>
          </a:xfrm>
          <a:prstGeom prst="rect">
            <a:avLst/>
          </a:prstGeom>
          <a:noFill/>
        </p:spPr>
        <p:txBody>
          <a:bodyPr wrap="square" rtlCol="0">
            <a:spAutoFit/>
          </a:bodyPr>
          <a:lstStyle/>
          <a:p>
            <a:r>
              <a:rPr lang="en-US" sz="2400" b="1" dirty="0" smtClean="0">
                <a:latin typeface="+mj-lt"/>
              </a:rPr>
              <a:t>Some important Prophetic understandings supporting the development of </a:t>
            </a:r>
            <a:r>
              <a:rPr lang="en-US" sz="2400" b="1" dirty="0" err="1" smtClean="0">
                <a:latin typeface="+mj-lt"/>
              </a:rPr>
              <a:t>tikkun</a:t>
            </a:r>
            <a:r>
              <a:rPr lang="en-US" sz="2400" b="1" dirty="0" smtClean="0">
                <a:latin typeface="+mj-lt"/>
              </a:rPr>
              <a:t> </a:t>
            </a:r>
            <a:r>
              <a:rPr lang="en-US" sz="2400" b="1" dirty="0" err="1" smtClean="0">
                <a:latin typeface="+mj-lt"/>
              </a:rPr>
              <a:t>olam</a:t>
            </a:r>
            <a:endParaRPr lang="en-US" sz="2400" b="1" dirty="0" smtClean="0">
              <a:latin typeface="+mj-lt"/>
            </a:endParaRPr>
          </a:p>
          <a:p>
            <a:pPr algn="just"/>
            <a:r>
              <a:rPr lang="en-US" sz="2400" dirty="0" smtClean="0">
                <a:latin typeface="+mj-lt"/>
              </a:rPr>
              <a:t>	</a:t>
            </a:r>
          </a:p>
          <a:p>
            <a:pPr>
              <a:buFont typeface="Arial" pitchFamily="34" charset="0"/>
              <a:buChar char="•"/>
            </a:pPr>
            <a:r>
              <a:rPr lang="en-US" sz="2400" dirty="0" smtClean="0">
                <a:latin typeface="+mj-lt"/>
              </a:rPr>
              <a:t>But the Lord of hosts is </a:t>
            </a:r>
            <a:r>
              <a:rPr lang="en-US" sz="2400" dirty="0" err="1" smtClean="0">
                <a:latin typeface="+mj-lt"/>
              </a:rPr>
              <a:t>exaulted</a:t>
            </a:r>
            <a:r>
              <a:rPr lang="en-US" sz="2400" dirty="0" smtClean="0">
                <a:latin typeface="+mj-lt"/>
              </a:rPr>
              <a:t> by justice and the Holy God shows himself holy by righteousness. </a:t>
            </a:r>
            <a:r>
              <a:rPr lang="en-US" sz="2400" i="1" dirty="0" smtClean="0">
                <a:latin typeface="+mj-lt"/>
              </a:rPr>
              <a:t>Isaiah 5:16 </a:t>
            </a:r>
          </a:p>
          <a:p>
            <a:endParaRPr lang="en-US" sz="2400" dirty="0" smtClean="0">
              <a:latin typeface="+mj-lt"/>
            </a:endParaRPr>
          </a:p>
          <a:p>
            <a:pPr>
              <a:buFont typeface="Arial" pitchFamily="34" charset="0"/>
              <a:buChar char="•"/>
            </a:pPr>
            <a:r>
              <a:rPr lang="en-US" sz="2400" dirty="0" smtClean="0">
                <a:latin typeface="+mj-lt"/>
              </a:rPr>
              <a:t>Let justice roll down like waters, and righteousness like an </a:t>
            </a:r>
            <a:r>
              <a:rPr lang="en-US" sz="2400" dirty="0" err="1" smtClean="0">
                <a:latin typeface="+mj-lt"/>
              </a:rPr>
              <a:t>everflowing</a:t>
            </a:r>
            <a:r>
              <a:rPr lang="en-US" sz="2400" dirty="0" smtClean="0">
                <a:latin typeface="+mj-lt"/>
              </a:rPr>
              <a:t> stream. </a:t>
            </a:r>
            <a:r>
              <a:rPr lang="en-US" sz="2400" i="1" dirty="0" smtClean="0">
                <a:latin typeface="+mj-lt"/>
              </a:rPr>
              <a:t>Amos 5:24</a:t>
            </a:r>
          </a:p>
          <a:p>
            <a:endParaRPr lang="en-US" sz="2400" dirty="0" smtClean="0">
              <a:latin typeface="+mj-lt"/>
            </a:endParaRPr>
          </a:p>
          <a:p>
            <a:pPr>
              <a:buFont typeface="Arial" pitchFamily="34" charset="0"/>
              <a:buChar char="•"/>
            </a:pPr>
            <a:r>
              <a:rPr lang="en-US" sz="2400" dirty="0" smtClean="0">
                <a:latin typeface="+mj-lt"/>
              </a:rPr>
              <a:t>But seek the welfare of the city where I have sent you into exile, and pray to the Lord on its behalf, for in its welfare you will find your welfare. </a:t>
            </a:r>
            <a:r>
              <a:rPr lang="en-US" sz="2400" i="1" dirty="0" smtClean="0">
                <a:latin typeface="+mj-lt"/>
              </a:rPr>
              <a:t>Jeremiah 29:7</a:t>
            </a:r>
          </a:p>
          <a:p>
            <a:pPr>
              <a:buFont typeface="Arial" pitchFamily="34" charset="0"/>
              <a:buChar char="•"/>
            </a:pPr>
            <a:endParaRPr lang="en-US" sz="2400" dirty="0" smtClean="0">
              <a:latin typeface="+mj-lt"/>
            </a:endParaRPr>
          </a:p>
          <a:p>
            <a:pPr>
              <a:buFont typeface="Arial" pitchFamily="34" charset="0"/>
              <a:buChar char="•"/>
            </a:pPr>
            <a:r>
              <a:rPr lang="en-AU" sz="2400" dirty="0" smtClean="0"/>
              <a:t>God has shown you, O Man, what is good; and what does the Lord require of you but to do justly, and to love mercy, and to walk humbly with your God? </a:t>
            </a:r>
            <a:r>
              <a:rPr lang="en-AU" sz="2400" i="1" dirty="0" smtClean="0"/>
              <a:t>Micah 6:8</a:t>
            </a:r>
            <a:endParaRPr lang="en-US" sz="2400" i="1" dirty="0" smtClean="0"/>
          </a:p>
          <a:p>
            <a:pPr>
              <a:buFont typeface="Arial" pitchFamily="34" charset="0"/>
              <a:buChar char="•"/>
            </a:pPr>
            <a:endParaRPr lang="en-US" sz="2400" dirty="0" smtClean="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358246" cy="5632311"/>
          </a:xfrm>
          <a:prstGeom prst="rect">
            <a:avLst/>
          </a:prstGeom>
          <a:noFill/>
        </p:spPr>
        <p:txBody>
          <a:bodyPr wrap="square" rtlCol="0">
            <a:spAutoFit/>
          </a:bodyPr>
          <a:lstStyle/>
          <a:p>
            <a:r>
              <a:rPr lang="en-US" sz="2400" b="1" dirty="0" smtClean="0"/>
              <a:t>A shift in understanding of the definition of </a:t>
            </a:r>
            <a:r>
              <a:rPr lang="en-US" sz="2400" b="1" dirty="0" err="1" smtClean="0"/>
              <a:t>Tikkun</a:t>
            </a:r>
            <a:r>
              <a:rPr lang="en-US" sz="2400" b="1" dirty="0" smtClean="0"/>
              <a:t> </a:t>
            </a:r>
            <a:r>
              <a:rPr lang="en-US" sz="2400" b="1" dirty="0" err="1" smtClean="0"/>
              <a:t>Olam</a:t>
            </a:r>
            <a:endParaRPr lang="en-US" sz="2400" b="1" dirty="0" smtClean="0"/>
          </a:p>
          <a:p>
            <a:endParaRPr lang="en-US" sz="2400" dirty="0" smtClean="0"/>
          </a:p>
          <a:p>
            <a:r>
              <a:rPr lang="en-US" sz="2400" dirty="0" err="1" smtClean="0"/>
              <a:t>Tikkun</a:t>
            </a:r>
            <a:r>
              <a:rPr lang="en-US" sz="2400" dirty="0" smtClean="0"/>
              <a:t> Olam has grown to become a concept that encompasses three dimensions of </a:t>
            </a:r>
            <a:r>
              <a:rPr lang="en-US" sz="2400" i="1" dirty="0" err="1"/>
              <a:t>tzedek</a:t>
            </a:r>
            <a:r>
              <a:rPr lang="en-US" sz="2400" dirty="0"/>
              <a:t> (justice </a:t>
            </a:r>
            <a:r>
              <a:rPr lang="en-US" sz="2400" dirty="0" smtClean="0"/>
              <a:t>)</a:t>
            </a:r>
            <a:r>
              <a:rPr lang="en-US" sz="2400" dirty="0" smtClean="0"/>
              <a:t>: </a:t>
            </a:r>
          </a:p>
          <a:p>
            <a:pPr marL="342900" indent="-342900">
              <a:buFont typeface="Arial" panose="020B0604020202020204" pitchFamily="34" charset="0"/>
              <a:buChar char="•"/>
            </a:pPr>
            <a:r>
              <a:rPr lang="en-US" sz="2400" dirty="0" smtClean="0"/>
              <a:t> </a:t>
            </a:r>
            <a:r>
              <a:rPr lang="en-US" sz="2400" i="1" dirty="0" err="1" smtClean="0"/>
              <a:t>tzedakah</a:t>
            </a:r>
            <a:r>
              <a:rPr lang="en-US" sz="2400" dirty="0" smtClean="0"/>
              <a:t> (financial support of the poor), </a:t>
            </a:r>
            <a:endParaRPr lang="en-US" sz="2400" dirty="0" smtClean="0"/>
          </a:p>
          <a:p>
            <a:pPr marL="342900" indent="-342900">
              <a:buFont typeface="Arial" panose="020B0604020202020204" pitchFamily="34" charset="0"/>
              <a:buChar char="•"/>
            </a:pPr>
            <a:r>
              <a:rPr lang="en-US" sz="2400" i="1" dirty="0" err="1" smtClean="0"/>
              <a:t>gemilut</a:t>
            </a:r>
            <a:r>
              <a:rPr lang="en-US" sz="2400" i="1" dirty="0" smtClean="0"/>
              <a:t> </a:t>
            </a:r>
            <a:r>
              <a:rPr lang="en-US" sz="2400" i="1" dirty="0" err="1" smtClean="0"/>
              <a:t>chasadim</a:t>
            </a:r>
            <a:r>
              <a:rPr lang="en-US" sz="2400" i="1" dirty="0" smtClean="0"/>
              <a:t> </a:t>
            </a:r>
            <a:r>
              <a:rPr lang="en-US" sz="2400" dirty="0" smtClean="0"/>
              <a:t>(acts of loving kindness), </a:t>
            </a:r>
            <a:endParaRPr lang="en-US" sz="2400" dirty="0" smtClean="0"/>
          </a:p>
          <a:p>
            <a:pPr marL="342900" indent="-342900">
              <a:buFont typeface="Arial" panose="020B0604020202020204" pitchFamily="34" charset="0"/>
              <a:buChar char="•"/>
            </a:pPr>
            <a:r>
              <a:rPr lang="en-US" sz="2400" i="1" dirty="0" smtClean="0"/>
              <a:t>Bal </a:t>
            </a:r>
            <a:r>
              <a:rPr lang="en-US" sz="2400" i="1" dirty="0" err="1" smtClean="0"/>
              <a:t>Tashkit</a:t>
            </a:r>
            <a:r>
              <a:rPr lang="en-US" sz="2400" i="1" dirty="0" smtClean="0"/>
              <a:t> </a:t>
            </a:r>
            <a:r>
              <a:rPr lang="en-US" sz="2400" dirty="0" smtClean="0"/>
              <a:t>(protection of creation). </a:t>
            </a:r>
          </a:p>
          <a:p>
            <a:endParaRPr lang="en-US" sz="2400" dirty="0" smtClean="0"/>
          </a:p>
          <a:p>
            <a:r>
              <a:rPr lang="en-US" sz="2400" dirty="0" smtClean="0"/>
              <a:t>This is as the concept has come to be equated both with a general call to justice, and with specific volunteer activities.</a:t>
            </a:r>
          </a:p>
          <a:p>
            <a:endParaRPr lang="en-US" sz="2400" dirty="0" smtClean="0"/>
          </a:p>
          <a:p>
            <a:endParaRPr lang="en-US" sz="2400" i="1" dirty="0" smtClean="0"/>
          </a:p>
          <a:p>
            <a:r>
              <a:rPr lang="en-US" sz="2400" b="1" i="1" dirty="0" smtClean="0"/>
              <a:t>Provide an example how each of these elements may be regarded as part of </a:t>
            </a:r>
            <a:r>
              <a:rPr lang="en-US" sz="2400" b="1" i="1" dirty="0" err="1" smtClean="0"/>
              <a:t>tikkun</a:t>
            </a:r>
            <a:r>
              <a:rPr lang="en-US" sz="2400" b="1" i="1" dirty="0" smtClean="0"/>
              <a:t> </a:t>
            </a:r>
            <a:r>
              <a:rPr lang="en-US" sz="2400" b="1" i="1" dirty="0" err="1" smtClean="0"/>
              <a:t>olam</a:t>
            </a:r>
            <a:r>
              <a:rPr lang="en-US" sz="2400" b="1" i="1" dirty="0" smtClean="0"/>
              <a:t> because they repair the world. </a:t>
            </a:r>
          </a:p>
          <a:p>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57158" y="3071810"/>
          <a:ext cx="8429684" cy="3440440"/>
        </p:xfrm>
        <a:graphic>
          <a:graphicData uri="http://schemas.openxmlformats.org/drawingml/2006/table">
            <a:tbl>
              <a:tblPr firstRow="1" bandRow="1">
                <a:tableStyleId>{D7AC3CCA-C797-4891-BE02-D94E43425B78}</a:tableStyleId>
              </a:tblPr>
              <a:tblGrid>
                <a:gridCol w="4214842"/>
                <a:gridCol w="4214842"/>
              </a:tblGrid>
              <a:tr h="3440440">
                <a:tc>
                  <a:txBody>
                    <a:bodyPr/>
                    <a:lstStyle/>
                    <a:p>
                      <a:r>
                        <a:rPr lang="en-US" sz="2400" dirty="0" smtClean="0"/>
                        <a:t>Arms Control </a:t>
                      </a:r>
                    </a:p>
                    <a:p>
                      <a:r>
                        <a:rPr lang="en-US" sz="2400" dirty="0" smtClean="0"/>
                        <a:t>Gun Safety</a:t>
                      </a:r>
                    </a:p>
                    <a:p>
                      <a:r>
                        <a:rPr lang="en-US" sz="2400" dirty="0" smtClean="0"/>
                        <a:t>Civil Liberties/Hate Crimes</a:t>
                      </a:r>
                    </a:p>
                    <a:p>
                      <a:r>
                        <a:rPr lang="en-US" sz="2400" dirty="0" smtClean="0"/>
                        <a:t>Economic Justice</a:t>
                      </a:r>
                    </a:p>
                    <a:p>
                      <a:r>
                        <a:rPr lang="en-US" sz="2400" dirty="0" smtClean="0"/>
                        <a:t>Environmental Protection</a:t>
                      </a:r>
                    </a:p>
                    <a:p>
                      <a:r>
                        <a:rPr lang="en-US" sz="2400" dirty="0" smtClean="0"/>
                        <a:t>Capital Punishment</a:t>
                      </a:r>
                    </a:p>
                  </a:txBody>
                  <a:tcPr/>
                </a:tc>
                <a:tc>
                  <a:txBody>
                    <a:bodyPr/>
                    <a:lstStyle/>
                    <a:p>
                      <a:r>
                        <a:rPr lang="en-US" sz="2400" dirty="0" smtClean="0"/>
                        <a:t>Health Care</a:t>
                      </a:r>
                    </a:p>
                    <a:p>
                      <a:r>
                        <a:rPr lang="en-US" sz="2400" dirty="0" smtClean="0"/>
                        <a:t>Criminal Justice</a:t>
                      </a:r>
                    </a:p>
                    <a:p>
                      <a:r>
                        <a:rPr lang="en-US" sz="2400" dirty="0" smtClean="0"/>
                        <a:t>Women’s Issue/Reproductive Rights</a:t>
                      </a:r>
                    </a:p>
                    <a:p>
                      <a:r>
                        <a:rPr lang="en-US" sz="2400" dirty="0" smtClean="0"/>
                        <a:t>Campaign Reform</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Religious Liberty/</a:t>
                      </a:r>
                      <a:r>
                        <a:rPr lang="en-US" sz="2400" dirty="0" err="1" smtClean="0"/>
                        <a:t>AntiSemitism</a:t>
                      </a:r>
                      <a:endParaRPr lang="en-US" sz="2400" dirty="0" smtClean="0"/>
                    </a:p>
                    <a:p>
                      <a:endParaRPr lang="en-US" sz="2400" dirty="0"/>
                    </a:p>
                  </a:txBody>
                  <a:tcPr/>
                </a:tc>
              </a:tr>
            </a:tbl>
          </a:graphicData>
        </a:graphic>
      </p:graphicFrame>
      <p:sp>
        <p:nvSpPr>
          <p:cNvPr id="4" name="TextBox 3"/>
          <p:cNvSpPr txBox="1"/>
          <p:nvPr/>
        </p:nvSpPr>
        <p:spPr>
          <a:xfrm>
            <a:off x="428596" y="714356"/>
            <a:ext cx="8358246" cy="2677656"/>
          </a:xfrm>
          <a:prstGeom prst="rect">
            <a:avLst/>
          </a:prstGeom>
          <a:noFill/>
        </p:spPr>
        <p:txBody>
          <a:bodyPr wrap="square" rtlCol="0">
            <a:spAutoFit/>
          </a:bodyPr>
          <a:lstStyle/>
          <a:p>
            <a:r>
              <a:rPr lang="en-US" sz="2400" b="1" dirty="0" smtClean="0"/>
              <a:t>Contemporary responses to </a:t>
            </a:r>
            <a:r>
              <a:rPr lang="en-US" sz="2400" b="1" dirty="0" err="1" smtClean="0"/>
              <a:t>Tikkun</a:t>
            </a:r>
            <a:r>
              <a:rPr lang="en-US" sz="2400" b="1" dirty="0" smtClean="0"/>
              <a:t> </a:t>
            </a:r>
            <a:r>
              <a:rPr lang="en-US" sz="2400" b="1" dirty="0" err="1" smtClean="0"/>
              <a:t>Olam</a:t>
            </a:r>
            <a:r>
              <a:rPr lang="en-US" sz="2400" b="1" dirty="0" smtClean="0"/>
              <a:t>:</a:t>
            </a:r>
          </a:p>
          <a:p>
            <a:endParaRPr lang="en-US" sz="2400" dirty="0" smtClean="0"/>
          </a:p>
          <a:p>
            <a:r>
              <a:rPr lang="en-US" sz="2400" dirty="0" smtClean="0"/>
              <a:t>These are some of the areas that </a:t>
            </a:r>
            <a:r>
              <a:rPr lang="en-US" sz="2400" dirty="0" err="1" smtClean="0"/>
              <a:t>Tikkun</a:t>
            </a:r>
            <a:r>
              <a:rPr lang="en-US" sz="2400" dirty="0" smtClean="0"/>
              <a:t> </a:t>
            </a:r>
            <a:r>
              <a:rPr lang="en-US" sz="2400" dirty="0" err="1" smtClean="0"/>
              <a:t>Olam</a:t>
            </a:r>
            <a:r>
              <a:rPr lang="en-US" sz="2400" dirty="0" smtClean="0"/>
              <a:t> urges contemporary Jewish followers to repair the world:</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14290"/>
            <a:ext cx="8072494" cy="6370975"/>
          </a:xfrm>
          <a:prstGeom prst="rect">
            <a:avLst/>
          </a:prstGeom>
          <a:noFill/>
        </p:spPr>
        <p:txBody>
          <a:bodyPr wrap="square" rtlCol="0">
            <a:spAutoFit/>
          </a:bodyPr>
          <a:lstStyle/>
          <a:p>
            <a:r>
              <a:rPr lang="en-US" sz="2400" b="1" dirty="0" smtClean="0"/>
              <a:t>Wisdom Literature</a:t>
            </a:r>
          </a:p>
          <a:p>
            <a:endParaRPr lang="en-US" sz="2400" b="1" dirty="0" smtClean="0"/>
          </a:p>
          <a:p>
            <a:r>
              <a:rPr lang="en-US" sz="2400" dirty="0" smtClean="0"/>
              <a:t>Wisdom literature says much about the way that morally correct behaviour might be </a:t>
            </a:r>
            <a:r>
              <a:rPr lang="en-US" sz="2400" dirty="0" err="1" smtClean="0"/>
              <a:t>realised</a:t>
            </a:r>
            <a:r>
              <a:rPr lang="en-US" sz="2400" dirty="0" smtClean="0"/>
              <a:t>. The possession of WISDOM is an important element in this.</a:t>
            </a:r>
          </a:p>
          <a:p>
            <a:endParaRPr lang="en-US" sz="2400" dirty="0" smtClean="0"/>
          </a:p>
          <a:p>
            <a:r>
              <a:rPr lang="en-US" sz="2400" i="1" dirty="0" smtClean="0"/>
              <a:t>Book of Proverbs</a:t>
            </a:r>
          </a:p>
          <a:p>
            <a:endParaRPr lang="en-US" sz="2400" i="1" dirty="0" smtClean="0"/>
          </a:p>
          <a:p>
            <a:r>
              <a:rPr lang="en-AU" sz="2400" i="1" dirty="0" smtClean="0"/>
              <a:t>Happy is the man who finds wisdom,</a:t>
            </a:r>
            <a:endParaRPr lang="en-US" sz="2400" i="1" dirty="0" smtClean="0"/>
          </a:p>
          <a:p>
            <a:r>
              <a:rPr lang="en-AU" sz="2400" i="1" dirty="0" smtClean="0"/>
              <a:t>    and the man who gets understanding,</a:t>
            </a:r>
            <a:endParaRPr lang="en-US" sz="2400" i="1" dirty="0" smtClean="0"/>
          </a:p>
          <a:p>
            <a:r>
              <a:rPr lang="en-AU" sz="2400" i="1" dirty="0" smtClean="0"/>
              <a:t>    for the gain from it is better than gain from silver</a:t>
            </a:r>
            <a:endParaRPr lang="en-US" sz="2400" i="1" dirty="0" smtClean="0"/>
          </a:p>
          <a:p>
            <a:r>
              <a:rPr lang="en-AU" sz="2400" i="1" dirty="0" smtClean="0"/>
              <a:t>    and its profit better than gold... (3:13-14)</a:t>
            </a:r>
            <a:endParaRPr lang="en-US" sz="2400" i="1" dirty="0" smtClean="0"/>
          </a:p>
          <a:p>
            <a:r>
              <a:rPr lang="en-AU" sz="2400" i="1" dirty="0" smtClean="0"/>
              <a:t> </a:t>
            </a:r>
            <a:endParaRPr lang="en-US" sz="2400" i="1" dirty="0" smtClean="0"/>
          </a:p>
          <a:p>
            <a:r>
              <a:rPr lang="en-AU" sz="2400" i="1" dirty="0" smtClean="0"/>
              <a:t>    Her ways are ways of pleasantness,</a:t>
            </a:r>
            <a:endParaRPr lang="en-US" sz="2400" i="1" dirty="0" smtClean="0"/>
          </a:p>
          <a:p>
            <a:r>
              <a:rPr lang="en-AU" sz="2400" i="1" dirty="0" smtClean="0"/>
              <a:t>    and all her paths are peace.</a:t>
            </a:r>
            <a:endParaRPr lang="en-US" sz="2400" i="1" dirty="0" smtClean="0"/>
          </a:p>
          <a:p>
            <a:r>
              <a:rPr lang="en-AU" sz="2400" i="1" dirty="0" smtClean="0"/>
              <a:t>    She is a tree of life to those who lay hold of her;</a:t>
            </a:r>
            <a:endParaRPr lang="en-US" sz="2400" i="1" dirty="0" smtClean="0"/>
          </a:p>
          <a:p>
            <a:r>
              <a:rPr lang="en-AU" sz="2400" i="1" dirty="0" smtClean="0"/>
              <a:t>    those who hold her fast are called happy. (3:16-18)</a:t>
            </a:r>
            <a:endParaRPr lang="en-US" sz="2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428604"/>
            <a:ext cx="8001056" cy="4893647"/>
          </a:xfrm>
          <a:prstGeom prst="rect">
            <a:avLst/>
          </a:prstGeom>
          <a:noFill/>
        </p:spPr>
        <p:txBody>
          <a:bodyPr wrap="square" rtlCol="0">
            <a:spAutoFit/>
          </a:bodyPr>
          <a:lstStyle/>
          <a:p>
            <a:r>
              <a:rPr lang="en-US" sz="2400" b="1" dirty="0" smtClean="0"/>
              <a:t>What is ethics?</a:t>
            </a:r>
          </a:p>
          <a:p>
            <a:endParaRPr lang="en-US" sz="2400" b="1" dirty="0" smtClean="0"/>
          </a:p>
          <a:p>
            <a:r>
              <a:rPr lang="en-US" sz="2400" b="1" dirty="0" smtClean="0"/>
              <a:t>Ethics</a:t>
            </a:r>
            <a:r>
              <a:rPr lang="en-US" sz="2400" dirty="0" smtClean="0"/>
              <a:t> is an explicit, systemic philosophical and/or religious reflection on moral </a:t>
            </a:r>
            <a:r>
              <a:rPr lang="en-US" sz="2400" dirty="0" smtClean="0"/>
              <a:t>thinking </a:t>
            </a:r>
            <a:r>
              <a:rPr lang="en-US" sz="2400" dirty="0" smtClean="0"/>
              <a:t>and practices to clarify right and wrong and provide guidance for behaviours. </a:t>
            </a:r>
          </a:p>
          <a:p>
            <a:endParaRPr lang="en-US" sz="2400" dirty="0" smtClean="0"/>
          </a:p>
          <a:p>
            <a:r>
              <a:rPr lang="en-US" sz="2400" dirty="0" smtClean="0"/>
              <a:t>From the ethical system, individual  or corporate moral behaviour grows.</a:t>
            </a:r>
          </a:p>
          <a:p>
            <a:endParaRPr lang="en-US" sz="2400" dirty="0" smtClean="0"/>
          </a:p>
          <a:p>
            <a:r>
              <a:rPr lang="en-US" sz="2400" dirty="0" smtClean="0"/>
              <a:t>Core ethical teachings have same source but may be interpreted and enacted differently depending on the expression of Judaism</a:t>
            </a:r>
          </a:p>
          <a:p>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714356"/>
            <a:ext cx="8072494" cy="3785652"/>
          </a:xfrm>
          <a:prstGeom prst="rect">
            <a:avLst/>
          </a:prstGeom>
          <a:noFill/>
        </p:spPr>
        <p:txBody>
          <a:bodyPr wrap="square" rtlCol="0">
            <a:spAutoFit/>
          </a:bodyPr>
          <a:lstStyle/>
          <a:p>
            <a:r>
              <a:rPr lang="en-GB" sz="2400" dirty="0" smtClean="0"/>
              <a:t>Other themes informing Core Ethical teachings are:</a:t>
            </a:r>
          </a:p>
          <a:p>
            <a:endParaRPr lang="en-GB" sz="2400" dirty="0" smtClean="0">
              <a:solidFill>
                <a:srgbClr val="FF0000"/>
              </a:solidFill>
            </a:endParaRPr>
          </a:p>
          <a:p>
            <a:r>
              <a:rPr lang="en-GB" sz="2400" dirty="0" smtClean="0">
                <a:solidFill>
                  <a:srgbClr val="FF0000"/>
                </a:solidFill>
              </a:rPr>
              <a:t>Wisdom</a:t>
            </a:r>
          </a:p>
          <a:p>
            <a:r>
              <a:rPr lang="en-AU" sz="2400" dirty="0" smtClean="0"/>
              <a:t>Do not reprove a scoffer, or he will hate you;</a:t>
            </a:r>
            <a:endParaRPr lang="en-US" sz="2400" dirty="0" smtClean="0"/>
          </a:p>
          <a:p>
            <a:r>
              <a:rPr lang="en-AU" sz="2400" dirty="0" smtClean="0"/>
              <a:t>    reprove a wise man, and he will love you. (9.8)</a:t>
            </a:r>
            <a:endParaRPr lang="en-US" sz="2400" dirty="0" smtClean="0"/>
          </a:p>
          <a:p>
            <a:r>
              <a:rPr lang="en-AU" sz="2400" dirty="0" smtClean="0"/>
              <a:t> A fool takes no pleasure in understanding,</a:t>
            </a:r>
            <a:endParaRPr lang="en-US" sz="2400" dirty="0" smtClean="0"/>
          </a:p>
          <a:p>
            <a:r>
              <a:rPr lang="en-AU" sz="2400" dirty="0" smtClean="0"/>
              <a:t>    but only in expressing his opinion. (18.2)</a:t>
            </a:r>
            <a:endParaRPr lang="en-GB" sz="2400" dirty="0" smtClean="0">
              <a:solidFill>
                <a:srgbClr val="FF0000"/>
              </a:solidFill>
            </a:endParaRPr>
          </a:p>
          <a:p>
            <a:endParaRPr lang="en-GB" sz="2400" dirty="0" smtClean="0">
              <a:solidFill>
                <a:srgbClr val="FF0000"/>
              </a:solidFill>
            </a:endParaRPr>
          </a:p>
          <a:p>
            <a:endParaRPr lang="en-US" sz="2400" dirty="0" smtClean="0"/>
          </a:p>
          <a:p>
            <a:r>
              <a:rPr lang="en-AU" sz="2400" dirty="0" smtClean="0"/>
              <a:t> </a:t>
            </a: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8072494" cy="6001643"/>
          </a:xfrm>
          <a:prstGeom prst="rect">
            <a:avLst/>
          </a:prstGeom>
          <a:noFill/>
        </p:spPr>
        <p:txBody>
          <a:bodyPr wrap="square" rtlCol="0">
            <a:spAutoFit/>
          </a:bodyPr>
          <a:lstStyle/>
          <a:p>
            <a:endParaRPr lang="en-GB" sz="2400" dirty="0" smtClean="0">
              <a:solidFill>
                <a:srgbClr val="FF0000"/>
              </a:solidFill>
            </a:endParaRPr>
          </a:p>
          <a:p>
            <a:r>
              <a:rPr lang="en-GB" sz="2400" dirty="0" smtClean="0">
                <a:solidFill>
                  <a:srgbClr val="FF0000"/>
                </a:solidFill>
              </a:rPr>
              <a:t>Righteousness</a:t>
            </a:r>
          </a:p>
          <a:p>
            <a:r>
              <a:rPr lang="en-AU" sz="2400" dirty="0" smtClean="0"/>
              <a:t>Bread gained by deceit is sweet to a man,</a:t>
            </a:r>
            <a:endParaRPr lang="en-US" sz="2400" dirty="0" smtClean="0"/>
          </a:p>
          <a:p>
            <a:r>
              <a:rPr lang="en-AU" sz="2400" dirty="0" smtClean="0"/>
              <a:t>    but afterward his mouth will be full of gravel. (20.17)</a:t>
            </a:r>
          </a:p>
          <a:p>
            <a:r>
              <a:rPr lang="en-AU" sz="2400" dirty="0" smtClean="0"/>
              <a:t>Better is a dinner of herbs where love is</a:t>
            </a:r>
            <a:endParaRPr lang="en-US" sz="2400" dirty="0" smtClean="0"/>
          </a:p>
          <a:p>
            <a:r>
              <a:rPr lang="en-AU" sz="2400" dirty="0" smtClean="0"/>
              <a:t>    than a fatted ox and hatred with it. (15.17)</a:t>
            </a:r>
            <a:endParaRPr lang="en-US" sz="2400" dirty="0" smtClean="0"/>
          </a:p>
          <a:p>
            <a:r>
              <a:rPr lang="en-AU" sz="2400" dirty="0" smtClean="0"/>
              <a:t>     Pride goes before destruction,</a:t>
            </a:r>
            <a:endParaRPr lang="en-US" sz="2400" dirty="0" smtClean="0"/>
          </a:p>
          <a:p>
            <a:r>
              <a:rPr lang="en-AU" sz="2400" dirty="0" smtClean="0"/>
              <a:t>    and a haughty spirit before a fall. (16.18)</a:t>
            </a:r>
            <a:endParaRPr lang="en-US" sz="2400" dirty="0" smtClean="0"/>
          </a:p>
          <a:p>
            <a:r>
              <a:rPr lang="en-AU" sz="2400" dirty="0" smtClean="0"/>
              <a:t>A good name is to be chosen rather than great riches,</a:t>
            </a:r>
            <a:endParaRPr lang="en-US" sz="2400" dirty="0" smtClean="0"/>
          </a:p>
          <a:p>
            <a:r>
              <a:rPr lang="en-AU" sz="2400" dirty="0" smtClean="0"/>
              <a:t>    and </a:t>
            </a:r>
            <a:r>
              <a:rPr lang="en-AU" sz="2400" dirty="0" err="1" smtClean="0"/>
              <a:t>favor</a:t>
            </a:r>
            <a:r>
              <a:rPr lang="en-AU" sz="2400" dirty="0" smtClean="0"/>
              <a:t> is better than silver or gold. (22:1)</a:t>
            </a:r>
          </a:p>
          <a:p>
            <a:r>
              <a:rPr lang="en-US" sz="2400" dirty="0" smtClean="0"/>
              <a:t>If you argue your case with a neighbor, </a:t>
            </a:r>
            <a:br>
              <a:rPr lang="en-US" sz="2400" dirty="0" smtClean="0"/>
            </a:br>
            <a:r>
              <a:rPr lang="en-US" sz="2400" dirty="0" smtClean="0"/>
              <a:t>       do not betray another man's confidence, </a:t>
            </a:r>
          </a:p>
          <a:p>
            <a:r>
              <a:rPr lang="en-US" sz="2400" dirty="0" smtClean="0"/>
              <a:t>or he who hears it may shame you </a:t>
            </a:r>
            <a:br>
              <a:rPr lang="en-US" sz="2400" dirty="0" smtClean="0"/>
            </a:br>
            <a:r>
              <a:rPr lang="en-US" sz="2400" dirty="0" smtClean="0"/>
              <a:t>       and you will never lose your bad reputation (25:9-10)</a:t>
            </a:r>
          </a:p>
          <a:p>
            <a:endParaRPr lang="en-US" sz="2400" dirty="0" smtClean="0"/>
          </a:p>
          <a:p>
            <a:r>
              <a:rPr lang="en-AU" sz="2400" dirty="0" smtClean="0"/>
              <a:t> </a:t>
            </a: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142852"/>
            <a:ext cx="8072494" cy="6740307"/>
          </a:xfrm>
          <a:prstGeom prst="rect">
            <a:avLst/>
          </a:prstGeom>
          <a:noFill/>
        </p:spPr>
        <p:txBody>
          <a:bodyPr wrap="square" rtlCol="0">
            <a:spAutoFit/>
          </a:bodyPr>
          <a:lstStyle/>
          <a:p>
            <a:r>
              <a:rPr lang="en-AU" sz="2400" dirty="0" smtClean="0"/>
              <a:t> </a:t>
            </a:r>
            <a:endParaRPr lang="en-GB" sz="2400" dirty="0" smtClean="0">
              <a:solidFill>
                <a:srgbClr val="FF0000"/>
              </a:solidFill>
            </a:endParaRPr>
          </a:p>
          <a:p>
            <a:r>
              <a:rPr lang="en-GB" sz="2400" dirty="0" smtClean="0">
                <a:solidFill>
                  <a:srgbClr val="FF0000"/>
                </a:solidFill>
              </a:rPr>
              <a:t>Purity of word deed and thought</a:t>
            </a:r>
          </a:p>
          <a:p>
            <a:r>
              <a:rPr lang="en-AU" sz="2400" dirty="0" smtClean="0"/>
              <a:t>A soft answer turns away wrath,</a:t>
            </a:r>
            <a:endParaRPr lang="en-US" sz="2400" dirty="0" smtClean="0"/>
          </a:p>
          <a:p>
            <a:r>
              <a:rPr lang="en-AU" sz="2400" dirty="0" smtClean="0"/>
              <a:t>    but a harsh word stirs up anger. (15.1)</a:t>
            </a:r>
            <a:endParaRPr lang="en-US" sz="2400" dirty="0" smtClean="0"/>
          </a:p>
          <a:p>
            <a:r>
              <a:rPr lang="en-AU" sz="2400" dirty="0" smtClean="0"/>
              <a:t>Iron sharpens iron,</a:t>
            </a:r>
            <a:endParaRPr lang="en-US" sz="2400" dirty="0" smtClean="0"/>
          </a:p>
          <a:p>
            <a:r>
              <a:rPr lang="en-AU" sz="2400" dirty="0" smtClean="0"/>
              <a:t>    and one man sharpens another. (27.17)</a:t>
            </a:r>
            <a:endParaRPr lang="en-US" sz="2400" dirty="0" smtClean="0"/>
          </a:p>
          <a:p>
            <a:endParaRPr lang="en-GB" sz="2400" dirty="0" smtClean="0">
              <a:solidFill>
                <a:srgbClr val="FF0000"/>
              </a:solidFill>
            </a:endParaRPr>
          </a:p>
          <a:p>
            <a:r>
              <a:rPr lang="en-GB" sz="2400" dirty="0" smtClean="0">
                <a:solidFill>
                  <a:srgbClr val="FF0000"/>
                </a:solidFill>
              </a:rPr>
              <a:t>generosity of spirit</a:t>
            </a:r>
          </a:p>
          <a:p>
            <a:r>
              <a:rPr lang="en-AU" sz="2400" dirty="0" smtClean="0"/>
              <a:t>  Do not rejoice when your enemy falls,</a:t>
            </a:r>
            <a:endParaRPr lang="en-US" sz="2400" dirty="0" smtClean="0"/>
          </a:p>
          <a:p>
            <a:r>
              <a:rPr lang="en-AU" sz="2400" dirty="0" smtClean="0"/>
              <a:t>    and let not your heart be glad when he stumbles;</a:t>
            </a:r>
            <a:endParaRPr lang="en-US" sz="2400" dirty="0" smtClean="0"/>
          </a:p>
          <a:p>
            <a:r>
              <a:rPr lang="en-AU" sz="2400" dirty="0" smtClean="0"/>
              <a:t>     lest the LORD see it, and be displeased. (24.17)  </a:t>
            </a:r>
          </a:p>
          <a:p>
            <a:r>
              <a:rPr lang="en-US" sz="2400" dirty="0" smtClean="0"/>
              <a:t>A generous man will himself be blessed, </a:t>
            </a:r>
            <a:br>
              <a:rPr lang="en-US" sz="2400" dirty="0" smtClean="0"/>
            </a:br>
            <a:r>
              <a:rPr lang="en-US" sz="2400" dirty="0" smtClean="0"/>
              <a:t>       for he shares his food with the poor. (22.9)</a:t>
            </a:r>
            <a:endParaRPr lang="en-AU" sz="2400" dirty="0" smtClean="0"/>
          </a:p>
          <a:p>
            <a:endParaRPr lang="en-AU" sz="2400" dirty="0" smtClean="0"/>
          </a:p>
          <a:p>
            <a:r>
              <a:rPr lang="en-AU" sz="2400" dirty="0" smtClean="0">
                <a:solidFill>
                  <a:srgbClr val="FF0000"/>
                </a:solidFill>
              </a:rPr>
              <a:t>Sexuality</a:t>
            </a:r>
          </a:p>
          <a:p>
            <a:r>
              <a:rPr lang="en-AU" sz="2400" dirty="0" smtClean="0"/>
              <a:t>Compare proverbs 5:18-20 with Proverbs 31: 10-31</a:t>
            </a:r>
            <a:endParaRPr lang="en-US" sz="2400" dirty="0" smtClean="0"/>
          </a:p>
          <a:p>
            <a:r>
              <a:rPr lang="en-AU" sz="2400" dirty="0" smtClean="0"/>
              <a:t>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142852"/>
            <a:ext cx="8072494" cy="4893647"/>
          </a:xfrm>
          <a:prstGeom prst="rect">
            <a:avLst/>
          </a:prstGeom>
          <a:noFill/>
        </p:spPr>
        <p:txBody>
          <a:bodyPr wrap="square" rtlCol="0">
            <a:spAutoFit/>
          </a:bodyPr>
          <a:lstStyle/>
          <a:p>
            <a:r>
              <a:rPr lang="en-AU" sz="2400" dirty="0" smtClean="0"/>
              <a:t> </a:t>
            </a:r>
            <a:r>
              <a:rPr lang="en-AU" sz="2400" b="1" dirty="0" smtClean="0"/>
              <a:t>Impact on daily lives of believers</a:t>
            </a:r>
          </a:p>
          <a:p>
            <a:endParaRPr lang="en-AU" sz="2400" dirty="0" smtClean="0"/>
          </a:p>
          <a:p>
            <a:pPr>
              <a:buFont typeface="Arial" pitchFamily="34" charset="0"/>
              <a:buChar char="•"/>
            </a:pPr>
            <a:r>
              <a:rPr lang="en-AU" sz="2400" b="1" dirty="0" smtClean="0"/>
              <a:t>Mezuzah.</a:t>
            </a:r>
            <a:r>
              <a:rPr lang="en-AU" sz="2400" dirty="0" smtClean="0"/>
              <a:t> Scroll at the door of each Jewish home is a reminder to live by the teachings of Torah. Therefore a reminder to be an ethical being.</a:t>
            </a:r>
          </a:p>
          <a:p>
            <a:pPr>
              <a:buFont typeface="Arial" pitchFamily="34" charset="0"/>
              <a:buChar char="•"/>
            </a:pPr>
            <a:r>
              <a:rPr lang="en-AU" sz="2400" b="1" dirty="0" smtClean="0"/>
              <a:t>Duty bound nature </a:t>
            </a:r>
            <a:r>
              <a:rPr lang="en-AU" sz="2400" dirty="0" smtClean="0"/>
              <a:t>of Judaism inspires adherence in key areas to Jewish ethical teachings for most observant Jews.</a:t>
            </a:r>
          </a:p>
          <a:p>
            <a:endParaRPr lang="en-AU" sz="2400" dirty="0" smtClean="0"/>
          </a:p>
          <a:p>
            <a:pPr>
              <a:buFont typeface="Arial" pitchFamily="34" charset="0"/>
              <a:buChar char="•"/>
            </a:pPr>
            <a:r>
              <a:rPr lang="en-AU" sz="2400" dirty="0" smtClean="0"/>
              <a:t>Jewish ethics makes demand on Jews to act in certain ways on a wide range of social, environmental, economic, and personal issues .  Make a table that indicates one or two examples of an issue for each of these areas</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sz="2400" b="1" dirty="0" smtClean="0"/>
              <a:t>Some comparative distinctions between ethics and morals</a:t>
            </a:r>
            <a:endParaRPr lang="en-US" sz="2400" b="1" dirty="0"/>
          </a:p>
        </p:txBody>
      </p:sp>
      <p:sp>
        <p:nvSpPr>
          <p:cNvPr id="3" name="Content Placeholder 2"/>
          <p:cNvSpPr>
            <a:spLocks noGrp="1"/>
          </p:cNvSpPr>
          <p:nvPr>
            <p:ph sz="quarter" idx="1"/>
          </p:nvPr>
        </p:nvSpPr>
        <p:spPr>
          <a:xfrm>
            <a:off x="357158" y="928670"/>
            <a:ext cx="4038600" cy="5715040"/>
          </a:xfrm>
        </p:spPr>
        <p:txBody>
          <a:bodyPr>
            <a:normAutofit fontScale="92500" lnSpcReduction="10000"/>
          </a:bodyPr>
          <a:lstStyle/>
          <a:p>
            <a:pPr>
              <a:buNone/>
            </a:pPr>
            <a:r>
              <a:rPr lang="en-US" sz="2400" b="1" dirty="0" smtClean="0"/>
              <a:t>Ethics</a:t>
            </a:r>
          </a:p>
          <a:p>
            <a:r>
              <a:rPr lang="en-US" sz="2400" dirty="0" smtClean="0"/>
              <a:t>justification for and reasoning behind patterns of behaviour</a:t>
            </a:r>
          </a:p>
          <a:p>
            <a:r>
              <a:rPr lang="en-US" sz="2400" dirty="0" smtClean="0"/>
              <a:t>Consistently and logically applied within the particular system </a:t>
            </a:r>
            <a:r>
              <a:rPr lang="en-US" sz="2400" dirty="0" err="1" smtClean="0"/>
              <a:t>eg</a:t>
            </a:r>
            <a:r>
              <a:rPr lang="en-US" sz="2400" dirty="0" smtClean="0"/>
              <a:t> religious tradition</a:t>
            </a:r>
          </a:p>
          <a:p>
            <a:r>
              <a:rPr lang="en-US" sz="2400" dirty="0" smtClean="0"/>
              <a:t>Sourced from significant texts and people throughout time</a:t>
            </a:r>
          </a:p>
          <a:p>
            <a:r>
              <a:rPr lang="en-US" sz="2400" dirty="0" smtClean="0"/>
              <a:t>Builds on previous understanding to respond to new ethical dilemmas</a:t>
            </a:r>
            <a:endParaRPr lang="en-US" sz="2400" dirty="0"/>
          </a:p>
        </p:txBody>
      </p:sp>
      <p:sp>
        <p:nvSpPr>
          <p:cNvPr id="4" name="Content Placeholder 3"/>
          <p:cNvSpPr>
            <a:spLocks noGrp="1"/>
          </p:cNvSpPr>
          <p:nvPr>
            <p:ph sz="quarter" idx="2"/>
          </p:nvPr>
        </p:nvSpPr>
        <p:spPr>
          <a:xfrm>
            <a:off x="4643438" y="1000108"/>
            <a:ext cx="4038600" cy="4525963"/>
          </a:xfrm>
        </p:spPr>
        <p:txBody>
          <a:bodyPr>
            <a:normAutofit fontScale="92500" lnSpcReduction="10000"/>
          </a:bodyPr>
          <a:lstStyle/>
          <a:p>
            <a:pPr>
              <a:buNone/>
            </a:pPr>
            <a:r>
              <a:rPr lang="en-US" sz="2400" b="1" dirty="0" smtClean="0"/>
              <a:t>Morals</a:t>
            </a:r>
          </a:p>
          <a:p>
            <a:r>
              <a:rPr lang="en-US" sz="2400" dirty="0" smtClean="0"/>
              <a:t>description of the actual behaviour.</a:t>
            </a:r>
          </a:p>
          <a:p>
            <a:r>
              <a:rPr lang="en-US" sz="2400" dirty="0" smtClean="0"/>
              <a:t>Individuals within systems may choose different moral </a:t>
            </a:r>
            <a:r>
              <a:rPr lang="en-US" sz="2400" dirty="0" err="1" smtClean="0"/>
              <a:t>behaviours</a:t>
            </a:r>
            <a:r>
              <a:rPr lang="en-US" sz="2400" dirty="0" smtClean="0"/>
              <a:t> in spite of ethical teachings</a:t>
            </a:r>
          </a:p>
          <a:p>
            <a:r>
              <a:rPr lang="en-US" sz="2400" dirty="0" smtClean="0"/>
              <a:t>May or may not have sound basis in research or thought.</a:t>
            </a:r>
          </a:p>
          <a:p>
            <a:r>
              <a:rPr lang="en-US" sz="2400" dirty="0" smtClean="0"/>
              <a:t>May or may not build on past understandings when choosing behaviour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500042"/>
            <a:ext cx="8358246" cy="6001643"/>
          </a:xfrm>
          <a:prstGeom prst="rect">
            <a:avLst/>
          </a:prstGeom>
          <a:noFill/>
        </p:spPr>
        <p:txBody>
          <a:bodyPr wrap="square" rtlCol="0">
            <a:spAutoFit/>
          </a:bodyPr>
          <a:lstStyle/>
          <a:p>
            <a:r>
              <a:rPr lang="en-US" sz="2400" b="1" dirty="0" smtClean="0">
                <a:latin typeface="+mj-lt"/>
              </a:rPr>
              <a:t>Ethical monotheism – the basis for Jewish ethics</a:t>
            </a:r>
          </a:p>
          <a:p>
            <a:r>
              <a:rPr lang="en-US" sz="2400" dirty="0" smtClean="0">
                <a:latin typeface="+mj-lt"/>
              </a:rPr>
              <a:t>In Judaism, there is the concept of moral law prescribed by the ONE true God.</a:t>
            </a:r>
          </a:p>
          <a:p>
            <a:endParaRPr lang="en-US" sz="2400" dirty="0">
              <a:latin typeface="+mj-lt"/>
            </a:endParaRPr>
          </a:p>
          <a:p>
            <a:r>
              <a:rPr lang="en-US" sz="2400" dirty="0" smtClean="0">
                <a:latin typeface="+mj-lt"/>
              </a:rPr>
              <a:t>This God is</a:t>
            </a:r>
          </a:p>
          <a:p>
            <a:r>
              <a:rPr lang="en-US" sz="2400" baseline="0" dirty="0" smtClean="0">
                <a:latin typeface="+mj-lt"/>
              </a:rPr>
              <a:t>1. </a:t>
            </a:r>
            <a:r>
              <a:rPr lang="en-US" sz="2400" b="1" baseline="0" dirty="0" smtClean="0">
                <a:latin typeface="+mj-lt"/>
              </a:rPr>
              <a:t>Supernatural.</a:t>
            </a:r>
            <a:endParaRPr lang="en-US" sz="2400" b="1" baseline="0" dirty="0" smtClean="0">
              <a:latin typeface="+mj-lt"/>
            </a:endParaRPr>
          </a:p>
          <a:p>
            <a:pPr lvl="1"/>
            <a:r>
              <a:rPr lang="en-US" sz="2400" baseline="0" dirty="0" smtClean="0">
                <a:latin typeface="+mj-lt"/>
              </a:rPr>
              <a:t>This means that God is above the nature that God  created and therefore nature is responsible</a:t>
            </a:r>
            <a:r>
              <a:rPr lang="en-US" sz="2400" dirty="0" smtClean="0">
                <a:latin typeface="+mj-lt"/>
              </a:rPr>
              <a:t> to God.</a:t>
            </a:r>
            <a:endParaRPr lang="en-US" sz="2400" baseline="0" dirty="0" smtClean="0">
              <a:latin typeface="+mj-lt"/>
            </a:endParaRPr>
          </a:p>
          <a:p>
            <a:r>
              <a:rPr lang="en-US" sz="2400" baseline="0" dirty="0" smtClean="0">
                <a:latin typeface="+mj-lt"/>
              </a:rPr>
              <a:t>2</a:t>
            </a:r>
            <a:r>
              <a:rPr lang="en-US" sz="2400" b="1" baseline="0" dirty="0" smtClean="0">
                <a:latin typeface="+mj-lt"/>
              </a:rPr>
              <a:t>. Personal. </a:t>
            </a:r>
          </a:p>
          <a:p>
            <a:pPr lvl="1"/>
            <a:r>
              <a:rPr lang="en-US" sz="2400" baseline="0" dirty="0" smtClean="0">
                <a:latin typeface="+mj-lt"/>
              </a:rPr>
              <a:t>God enters</a:t>
            </a:r>
            <a:r>
              <a:rPr lang="en-US" sz="2400" dirty="0" smtClean="0">
                <a:latin typeface="+mj-lt"/>
              </a:rPr>
              <a:t> into relationship… cares about and for all created, especially those in image and likeness</a:t>
            </a:r>
            <a:endParaRPr lang="en-US" sz="2400" baseline="0" dirty="0" smtClean="0">
              <a:latin typeface="+mj-lt"/>
            </a:endParaRPr>
          </a:p>
          <a:p>
            <a:r>
              <a:rPr lang="en-US" sz="2400" baseline="0" dirty="0" smtClean="0">
                <a:latin typeface="+mj-lt"/>
              </a:rPr>
              <a:t>3. </a:t>
            </a:r>
            <a:r>
              <a:rPr lang="en-US" sz="2400" b="1" baseline="0" dirty="0" smtClean="0">
                <a:latin typeface="+mj-lt"/>
              </a:rPr>
              <a:t>Good. </a:t>
            </a:r>
          </a:p>
          <a:p>
            <a:pPr lvl="1"/>
            <a:r>
              <a:rPr lang="en-US" sz="2400" dirty="0" smtClean="0">
                <a:latin typeface="+mj-lt"/>
              </a:rPr>
              <a:t>God is good and recognises the goodness in God’s creation</a:t>
            </a:r>
          </a:p>
          <a:p>
            <a:r>
              <a:rPr lang="en-US" sz="2400" baseline="0" dirty="0" smtClean="0">
                <a:latin typeface="+mj-lt"/>
              </a:rPr>
              <a:t>4</a:t>
            </a:r>
            <a:r>
              <a:rPr lang="en-US" sz="2400" b="1" baseline="0" dirty="0" smtClean="0">
                <a:latin typeface="+mj-lt"/>
              </a:rPr>
              <a:t>. Holy.</a:t>
            </a:r>
          </a:p>
          <a:p>
            <a:r>
              <a:rPr lang="en-US" sz="2400" baseline="0" dirty="0" smtClean="0">
                <a:latin typeface="+mj-lt"/>
              </a:rPr>
              <a:t>	Because God is holy, God commands holiness of humanity.</a:t>
            </a:r>
          </a:p>
          <a:p>
            <a:endParaRPr lang="en-US" sz="2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357166"/>
            <a:ext cx="8358246" cy="4893647"/>
          </a:xfrm>
          <a:prstGeom prst="rect">
            <a:avLst/>
          </a:prstGeom>
          <a:noFill/>
        </p:spPr>
        <p:txBody>
          <a:bodyPr wrap="square" rtlCol="0">
            <a:spAutoFit/>
          </a:bodyPr>
          <a:lstStyle/>
          <a:p>
            <a:r>
              <a:rPr lang="en-US" sz="2400" dirty="0" smtClean="0"/>
              <a:t>From this ONE God who is good, holy etc flows other important ideas.</a:t>
            </a:r>
          </a:p>
          <a:p>
            <a:endParaRPr lang="en-US" sz="2400" dirty="0" smtClean="0"/>
          </a:p>
          <a:p>
            <a:pPr marL="342900" indent="-342900">
              <a:buAutoNum type="arabicPeriod"/>
            </a:pPr>
            <a:r>
              <a:rPr lang="en-US" sz="2400" dirty="0" smtClean="0"/>
              <a:t>ONE God = </a:t>
            </a:r>
            <a:r>
              <a:rPr lang="en-US" sz="2400" b="1" dirty="0" smtClean="0"/>
              <a:t>ONE system </a:t>
            </a:r>
            <a:r>
              <a:rPr lang="en-US" sz="2400" dirty="0" smtClean="0"/>
              <a:t>of </a:t>
            </a:r>
            <a:r>
              <a:rPr lang="en-US" sz="2400" dirty="0" smtClean="0"/>
              <a:t>ethics to inform moral </a:t>
            </a:r>
            <a:r>
              <a:rPr lang="en-US" sz="2400" dirty="0" err="1" smtClean="0"/>
              <a:t>behaviour</a:t>
            </a:r>
            <a:r>
              <a:rPr lang="en-US" sz="2400" dirty="0" smtClean="0"/>
              <a:t> </a:t>
            </a:r>
            <a:r>
              <a:rPr lang="en-US" sz="2400" dirty="0" smtClean="0"/>
              <a:t>(there </a:t>
            </a:r>
            <a:r>
              <a:rPr lang="en-US" sz="2400" dirty="0" smtClean="0"/>
              <a:t>is no other god to conflict with)</a:t>
            </a:r>
          </a:p>
          <a:p>
            <a:pPr marL="342900" indent="-342900">
              <a:buAutoNum type="arabicPeriod"/>
            </a:pPr>
            <a:r>
              <a:rPr lang="en-US" sz="2400" dirty="0" smtClean="0"/>
              <a:t>One God created </a:t>
            </a:r>
            <a:r>
              <a:rPr lang="en-US" sz="2400" b="1" dirty="0" smtClean="0"/>
              <a:t>ONE humanity </a:t>
            </a:r>
            <a:r>
              <a:rPr lang="en-US" sz="2400" dirty="0" smtClean="0"/>
              <a:t>therefore all beings are related and worthy?</a:t>
            </a:r>
          </a:p>
          <a:p>
            <a:pPr marL="342900" indent="-342900">
              <a:buAutoNum type="arabicPeriod"/>
            </a:pPr>
            <a:r>
              <a:rPr lang="en-US" sz="2400" dirty="0" smtClean="0"/>
              <a:t>One God created humanity in image and likeness of God therefore </a:t>
            </a:r>
            <a:r>
              <a:rPr lang="en-US" sz="2400" b="1" dirty="0" smtClean="0"/>
              <a:t>humanity is sacred  </a:t>
            </a:r>
            <a:r>
              <a:rPr lang="en-US" sz="2400" dirty="0" smtClean="0"/>
              <a:t>( all animals are part of creation but not all equal)</a:t>
            </a:r>
          </a:p>
          <a:p>
            <a:pPr marL="342900" indent="-342900">
              <a:buAutoNum type="arabicPeriod"/>
            </a:pPr>
            <a:r>
              <a:rPr lang="en-US" sz="2400" dirty="0" smtClean="0"/>
              <a:t>God demands </a:t>
            </a:r>
            <a:r>
              <a:rPr lang="en-US" sz="2400" b="1" dirty="0" smtClean="0"/>
              <a:t>goodness from humanity</a:t>
            </a:r>
            <a:r>
              <a:rPr lang="en-US" sz="2400" dirty="0" smtClean="0"/>
              <a:t>: this is implied ethical behaviour</a:t>
            </a:r>
          </a:p>
          <a:p>
            <a:pPr marL="342900" indent="-342900">
              <a:buAutoNum type="arabicPeriod"/>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928670"/>
            <a:ext cx="8215370" cy="6001643"/>
          </a:xfrm>
          <a:prstGeom prst="rect">
            <a:avLst/>
          </a:prstGeom>
          <a:noFill/>
        </p:spPr>
        <p:txBody>
          <a:bodyPr wrap="square" rtlCol="0">
            <a:spAutoFit/>
          </a:bodyPr>
          <a:lstStyle/>
          <a:p>
            <a:r>
              <a:rPr lang="en-US" sz="2400" b="1" dirty="0" smtClean="0"/>
              <a:t>Where do Core ethical teachings and principles come from in</a:t>
            </a:r>
          </a:p>
          <a:p>
            <a:r>
              <a:rPr lang="en-US" sz="2400" b="1" dirty="0" smtClean="0"/>
              <a:t>Judaism?</a:t>
            </a:r>
          </a:p>
          <a:p>
            <a:endParaRPr lang="en-US" sz="2400" dirty="0"/>
          </a:p>
          <a:p>
            <a:pPr>
              <a:buFont typeface="Arial" pitchFamily="34" charset="0"/>
              <a:buChar char="•"/>
            </a:pPr>
            <a:r>
              <a:rPr lang="en-US" sz="2400" dirty="0" smtClean="0"/>
              <a:t>Torah – 	understood as both first 5 books of </a:t>
            </a:r>
            <a:r>
              <a:rPr lang="en-US" sz="2400" dirty="0" err="1" smtClean="0"/>
              <a:t>Tenak</a:t>
            </a:r>
            <a:r>
              <a:rPr lang="en-US" sz="2400" dirty="0" smtClean="0"/>
              <a:t> and </a:t>
            </a:r>
            <a:r>
              <a:rPr lang="en-US" sz="2400" dirty="0" smtClean="0"/>
              <a:t>		more broadly as the entire body of Jewish 			teaching which expounds the law</a:t>
            </a:r>
          </a:p>
          <a:p>
            <a:pPr>
              <a:buFont typeface="Arial" pitchFamily="34" charset="0"/>
              <a:buChar char="•"/>
            </a:pPr>
            <a:r>
              <a:rPr lang="en-US" sz="2400" dirty="0" err="1" smtClean="0"/>
              <a:t>Tenak</a:t>
            </a:r>
            <a:endParaRPr lang="en-US" sz="2400" dirty="0" smtClean="0"/>
          </a:p>
          <a:p>
            <a:pPr>
              <a:buFont typeface="Arial" pitchFamily="34" charset="0"/>
              <a:buChar char="•"/>
            </a:pPr>
            <a:r>
              <a:rPr lang="en-US" sz="2400" dirty="0" smtClean="0"/>
              <a:t>Mishnah</a:t>
            </a:r>
          </a:p>
          <a:p>
            <a:pPr>
              <a:buFont typeface="Arial" pitchFamily="34" charset="0"/>
              <a:buChar char="•"/>
            </a:pPr>
            <a:r>
              <a:rPr lang="en-US" sz="2400" dirty="0" smtClean="0"/>
              <a:t>Gemara</a:t>
            </a:r>
            <a:endParaRPr lang="en-US" sz="2400" dirty="0" smtClean="0"/>
          </a:p>
          <a:p>
            <a:pPr>
              <a:buFont typeface="Arial" pitchFamily="34" charset="0"/>
              <a:buChar char="•"/>
            </a:pPr>
            <a:r>
              <a:rPr lang="en-US" sz="2400" dirty="0" smtClean="0"/>
              <a:t>Talmud</a:t>
            </a:r>
          </a:p>
          <a:p>
            <a:pPr>
              <a:buFont typeface="Arial" pitchFamily="34" charset="0"/>
              <a:buChar char="•"/>
            </a:pPr>
            <a:r>
              <a:rPr lang="en-US" sz="2400" dirty="0" err="1" smtClean="0"/>
              <a:t>Responsa</a:t>
            </a:r>
            <a:r>
              <a:rPr lang="en-US" sz="2400" dirty="0" smtClean="0"/>
              <a:t> Literature</a:t>
            </a:r>
          </a:p>
          <a:p>
            <a:endParaRPr lang="en-US" sz="2400" dirty="0"/>
          </a:p>
          <a:p>
            <a:r>
              <a:rPr lang="en-US" sz="2400" dirty="0" smtClean="0"/>
              <a:t>In this course the syllabus asks to focus on the  Torah and </a:t>
            </a:r>
            <a:r>
              <a:rPr lang="en-US" sz="2400" dirty="0" err="1" smtClean="0"/>
              <a:t>Tenak</a:t>
            </a:r>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8794" y="1500174"/>
            <a:ext cx="5929354" cy="646331"/>
          </a:xfrm>
          <a:prstGeom prst="rect">
            <a:avLst/>
          </a:prstGeom>
          <a:noFill/>
        </p:spPr>
        <p:txBody>
          <a:bodyPr wrap="square" rtlCol="0">
            <a:spAutoFit/>
          </a:bodyPr>
          <a:lstStyle/>
          <a:p>
            <a:endParaRPr lang="en-US" dirty="0" smtClean="0"/>
          </a:p>
          <a:p>
            <a:endParaRPr lang="en-US" dirty="0"/>
          </a:p>
        </p:txBody>
      </p:sp>
      <p:sp>
        <p:nvSpPr>
          <p:cNvPr id="8" name="Title 7"/>
          <p:cNvSpPr>
            <a:spLocks noGrp="1"/>
          </p:cNvSpPr>
          <p:nvPr>
            <p:ph type="title"/>
          </p:nvPr>
        </p:nvSpPr>
        <p:spPr/>
        <p:txBody>
          <a:bodyPr>
            <a:normAutofit/>
          </a:bodyPr>
          <a:lstStyle/>
          <a:p>
            <a:r>
              <a:rPr lang="en-AU" sz="3200" b="1" dirty="0" smtClean="0"/>
              <a:t>Core Ethical Teachings</a:t>
            </a:r>
            <a:r>
              <a:rPr lang="en-US" sz="3200" b="1" dirty="0" smtClean="0"/>
              <a:t/>
            </a:r>
            <a:br>
              <a:rPr lang="en-US" sz="3200" b="1" dirty="0" smtClean="0"/>
            </a:br>
            <a:r>
              <a:rPr lang="en-US" sz="3200" b="1" dirty="0" smtClean="0"/>
              <a:t>Syllabus Demands</a:t>
            </a:r>
            <a:endParaRPr lang="en-US" sz="3200" dirty="0"/>
          </a:p>
        </p:txBody>
      </p:sp>
      <p:sp>
        <p:nvSpPr>
          <p:cNvPr id="9" name="Content Placeholder 8"/>
          <p:cNvSpPr>
            <a:spLocks noGrp="1"/>
          </p:cNvSpPr>
          <p:nvPr>
            <p:ph sz="quarter" idx="1"/>
          </p:nvPr>
        </p:nvSpPr>
        <p:spPr/>
        <p:txBody>
          <a:bodyPr>
            <a:normAutofit fontScale="92500" lnSpcReduction="20000"/>
          </a:bodyPr>
          <a:lstStyle/>
          <a:p>
            <a:r>
              <a:rPr lang="en-GB" dirty="0"/>
              <a:t> </a:t>
            </a:r>
            <a:r>
              <a:rPr lang="en-GB" dirty="0" smtClean="0"/>
              <a:t>the </a:t>
            </a:r>
            <a:r>
              <a:rPr lang="en-GB" dirty="0"/>
              <a:t>Commandments of the Torah</a:t>
            </a:r>
            <a:br>
              <a:rPr lang="en-GB" dirty="0"/>
            </a:br>
            <a:endParaRPr lang="en-GB" dirty="0" smtClean="0"/>
          </a:p>
          <a:p>
            <a:endParaRPr lang="en-US" dirty="0"/>
          </a:p>
          <a:p>
            <a:pPr lvl="0"/>
            <a:r>
              <a:rPr lang="en-GB" dirty="0"/>
              <a:t>the Prophetic Vision</a:t>
            </a:r>
            <a:br>
              <a:rPr lang="en-GB" dirty="0"/>
            </a:br>
            <a:endParaRPr lang="en-US" dirty="0"/>
          </a:p>
          <a:p>
            <a:pPr lvl="0"/>
            <a:r>
              <a:rPr lang="en-GB" dirty="0"/>
              <a:t>the Book of Proverbs – wisdom, righteousness, purity and generosity of spirit</a:t>
            </a:r>
            <a:endParaRPr lang="en-US" dirty="0"/>
          </a:p>
          <a:p>
            <a:r>
              <a:rPr lang="en-GB" dirty="0"/>
              <a:t> </a:t>
            </a:r>
            <a:endParaRPr lang="en-US" dirty="0"/>
          </a:p>
        </p:txBody>
      </p:sp>
      <p:sp>
        <p:nvSpPr>
          <p:cNvPr id="10" name="Content Placeholder 9"/>
          <p:cNvSpPr>
            <a:spLocks noGrp="1"/>
          </p:cNvSpPr>
          <p:nvPr>
            <p:ph sz="quarter" idx="2"/>
          </p:nvPr>
        </p:nvSpPr>
        <p:spPr/>
        <p:txBody>
          <a:bodyPr>
            <a:normAutofit fontScale="92500" lnSpcReduction="20000"/>
          </a:bodyPr>
          <a:lstStyle/>
          <a:p>
            <a:pPr lvl="0"/>
            <a:r>
              <a:rPr lang="en-GB" dirty="0" smtClean="0"/>
              <a:t>outline the principal ethical teachings of Judaism:</a:t>
            </a:r>
            <a:endParaRPr lang="en-US" dirty="0" smtClean="0"/>
          </a:p>
          <a:p>
            <a:pPr lvl="1"/>
            <a:r>
              <a:rPr lang="en-GB" dirty="0" smtClean="0"/>
              <a:t>the Commandments of the Torah</a:t>
            </a:r>
            <a:endParaRPr lang="en-US" dirty="0" smtClean="0"/>
          </a:p>
          <a:p>
            <a:pPr lvl="1"/>
            <a:r>
              <a:rPr lang="en-GB" dirty="0" smtClean="0"/>
              <a:t>the Prophetic Vision, including social justice and </a:t>
            </a:r>
            <a:r>
              <a:rPr lang="en-GB" dirty="0" err="1" smtClean="0"/>
              <a:t>Tikkun</a:t>
            </a:r>
            <a:r>
              <a:rPr lang="en-GB" dirty="0" smtClean="0"/>
              <a:t> </a:t>
            </a:r>
            <a:r>
              <a:rPr lang="en-GB" dirty="0" err="1" smtClean="0"/>
              <a:t>Olam</a:t>
            </a:r>
            <a:r>
              <a:rPr lang="en-GB" dirty="0" smtClean="0"/>
              <a:t> – the repair of the world</a:t>
            </a:r>
            <a:endParaRPr lang="en-US" dirty="0" smtClean="0"/>
          </a:p>
          <a:p>
            <a:pPr lvl="1"/>
            <a:r>
              <a:rPr lang="en-GB" dirty="0" smtClean="0"/>
              <a:t>the Book of Proverbs – wisdom, righteousness, purity and generosity of spirit</a:t>
            </a:r>
            <a:endParaRPr lang="en-US" dirty="0" smtClean="0"/>
          </a:p>
          <a:p>
            <a:r>
              <a:rPr lang="en-GB" dirty="0" smtClean="0"/>
              <a:t> describe the importance of ethical teachings in the life of adherents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357165"/>
            <a:ext cx="8640960" cy="7478970"/>
          </a:xfrm>
          <a:prstGeom prst="rect">
            <a:avLst/>
          </a:prstGeom>
          <a:noFill/>
        </p:spPr>
        <p:txBody>
          <a:bodyPr wrap="square" rtlCol="0">
            <a:spAutoFit/>
          </a:bodyPr>
          <a:lstStyle/>
          <a:p>
            <a:r>
              <a:rPr lang="en-US" sz="2400" b="1" dirty="0" smtClean="0"/>
              <a:t>The Commandments of the Torah</a:t>
            </a:r>
          </a:p>
          <a:p>
            <a:r>
              <a:rPr lang="en-US" sz="2400" dirty="0" smtClean="0"/>
              <a:t>Torah is regarded as the law as God revealed to Moses on Sinai.</a:t>
            </a:r>
          </a:p>
          <a:p>
            <a:endParaRPr lang="en-US" sz="2400" dirty="0"/>
          </a:p>
          <a:p>
            <a:r>
              <a:rPr lang="en-US" sz="2400" dirty="0" smtClean="0"/>
              <a:t>It contains 613 </a:t>
            </a:r>
            <a:r>
              <a:rPr lang="en-US" sz="2400" dirty="0" err="1" smtClean="0"/>
              <a:t>mitzvot</a:t>
            </a:r>
            <a:r>
              <a:rPr lang="en-US" sz="2400" dirty="0" smtClean="0"/>
              <a:t> which dictate right behaviour for Jewish men in a temple based society. It also contains stories of revelation that show the behaviour and attitudes that God expects from God's people.</a:t>
            </a:r>
          </a:p>
          <a:p>
            <a:endParaRPr lang="en-US" sz="2400" dirty="0" smtClean="0"/>
          </a:p>
          <a:p>
            <a:r>
              <a:rPr lang="en-US" sz="2400" dirty="0" smtClean="0"/>
              <a:t>The commandments of the Torah and the rabbinic reflections on these form the tradition of </a:t>
            </a:r>
            <a:r>
              <a:rPr lang="en-US" sz="2400" b="1" dirty="0" err="1" smtClean="0"/>
              <a:t>halachah</a:t>
            </a:r>
            <a:r>
              <a:rPr lang="en-US" sz="2400" dirty="0" smtClean="0"/>
              <a:t>, which expounds the religious obligations of Jews. </a:t>
            </a:r>
            <a:r>
              <a:rPr lang="en-US" sz="2400" dirty="0" err="1" smtClean="0"/>
              <a:t>Halachah</a:t>
            </a:r>
            <a:r>
              <a:rPr lang="en-US" sz="2400" dirty="0" smtClean="0"/>
              <a:t> is regarded as the fleshing out of the essence of ethical living to make it possible for a Jew to live an ethical life.</a:t>
            </a:r>
          </a:p>
          <a:p>
            <a:endParaRPr lang="en-US" sz="2400" dirty="0" smtClean="0"/>
          </a:p>
          <a:p>
            <a:r>
              <a:rPr lang="en-US" sz="2400" dirty="0" smtClean="0"/>
              <a:t>One particularly famous source text for Ethical teachings is </a:t>
            </a:r>
          </a:p>
          <a:p>
            <a:r>
              <a:rPr lang="en-US" sz="2400" dirty="0" smtClean="0"/>
              <a:t>EXODUS 20</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357166"/>
            <a:ext cx="8072494" cy="6555641"/>
          </a:xfrm>
          <a:prstGeom prst="rect">
            <a:avLst/>
          </a:prstGeom>
          <a:noFill/>
        </p:spPr>
        <p:txBody>
          <a:bodyPr wrap="square" rtlCol="0">
            <a:spAutoFit/>
          </a:bodyPr>
          <a:lstStyle/>
          <a:p>
            <a:r>
              <a:rPr lang="en-US" sz="2000" b="1" dirty="0" smtClean="0"/>
              <a:t>Exodus 20</a:t>
            </a:r>
          </a:p>
          <a:p>
            <a:endParaRPr lang="en-US" sz="2000" dirty="0" smtClean="0"/>
          </a:p>
          <a:p>
            <a:r>
              <a:rPr lang="en-US" sz="2000" baseline="30000" dirty="0" smtClean="0"/>
              <a:t>1</a:t>
            </a:r>
            <a:r>
              <a:rPr lang="en-US" sz="2000" dirty="0" smtClean="0"/>
              <a:t> And God spoke all these words: </a:t>
            </a:r>
          </a:p>
          <a:p>
            <a:r>
              <a:rPr lang="en-US" sz="2000" dirty="0" smtClean="0"/>
              <a:t> </a:t>
            </a:r>
            <a:r>
              <a:rPr lang="en-US" sz="2000" baseline="30000" dirty="0" smtClean="0"/>
              <a:t>2</a:t>
            </a:r>
            <a:r>
              <a:rPr lang="en-US" sz="2000" dirty="0" smtClean="0"/>
              <a:t> "</a:t>
            </a:r>
            <a:r>
              <a:rPr lang="en-US" sz="2000" dirty="0" smtClean="0">
                <a:solidFill>
                  <a:srgbClr val="FF0000"/>
                </a:solidFill>
              </a:rPr>
              <a:t>I am the LORD your God</a:t>
            </a:r>
            <a:r>
              <a:rPr lang="en-US" sz="2000" dirty="0" smtClean="0"/>
              <a:t>, who brought you out of Egypt, out of the land of slavery. </a:t>
            </a:r>
          </a:p>
          <a:p>
            <a:r>
              <a:rPr lang="en-US" sz="2000" dirty="0" smtClean="0"/>
              <a:t> </a:t>
            </a:r>
            <a:r>
              <a:rPr lang="en-US" sz="2000" baseline="30000" dirty="0" smtClean="0"/>
              <a:t>3</a:t>
            </a:r>
            <a:r>
              <a:rPr lang="en-US" sz="2000" dirty="0" smtClean="0"/>
              <a:t> "You shall have </a:t>
            </a:r>
            <a:r>
              <a:rPr lang="en-US" sz="2000" dirty="0" smtClean="0">
                <a:solidFill>
                  <a:srgbClr val="FF0000"/>
                </a:solidFill>
              </a:rPr>
              <a:t>no other gods </a:t>
            </a:r>
            <a:r>
              <a:rPr lang="en-US" sz="2000" dirty="0" smtClean="0"/>
              <a:t>before me. …</a:t>
            </a:r>
          </a:p>
          <a:p>
            <a:r>
              <a:rPr lang="en-US" sz="2000" dirty="0" smtClean="0"/>
              <a:t> </a:t>
            </a:r>
            <a:r>
              <a:rPr lang="en-US" sz="2000" baseline="30000" dirty="0" smtClean="0"/>
              <a:t>7</a:t>
            </a:r>
            <a:r>
              <a:rPr lang="en-US" sz="2000" dirty="0" smtClean="0"/>
              <a:t> "You </a:t>
            </a:r>
            <a:r>
              <a:rPr lang="en-US" sz="2000" dirty="0" smtClean="0">
                <a:solidFill>
                  <a:srgbClr val="FF0000"/>
                </a:solidFill>
              </a:rPr>
              <a:t>shall not misuse the name of the LORD </a:t>
            </a:r>
            <a:r>
              <a:rPr lang="en-US" sz="2000" dirty="0" smtClean="0"/>
              <a:t>your God…</a:t>
            </a:r>
          </a:p>
          <a:p>
            <a:r>
              <a:rPr lang="en-US" sz="2000" dirty="0" smtClean="0"/>
              <a:t> </a:t>
            </a:r>
            <a:r>
              <a:rPr lang="en-US" sz="2000" baseline="30000" dirty="0" smtClean="0"/>
              <a:t>8</a:t>
            </a:r>
            <a:r>
              <a:rPr lang="en-US" sz="2000" dirty="0" smtClean="0"/>
              <a:t> "Remember the </a:t>
            </a:r>
            <a:r>
              <a:rPr lang="en-US" sz="2000" dirty="0" smtClean="0">
                <a:solidFill>
                  <a:srgbClr val="FF0000"/>
                </a:solidFill>
              </a:rPr>
              <a:t>Sabbath day by keeping it holy</a:t>
            </a:r>
            <a:r>
              <a:rPr lang="en-US" sz="2000" dirty="0" smtClean="0"/>
              <a:t>. </a:t>
            </a:r>
            <a:r>
              <a:rPr lang="en-US" sz="2000" baseline="30000" dirty="0" smtClean="0"/>
              <a:t>…</a:t>
            </a:r>
            <a:endParaRPr lang="en-US" sz="2000" dirty="0" smtClean="0"/>
          </a:p>
          <a:p>
            <a:r>
              <a:rPr lang="en-US" sz="2000" dirty="0" smtClean="0"/>
              <a:t> </a:t>
            </a:r>
            <a:r>
              <a:rPr lang="en-US" sz="2000" baseline="30000" dirty="0" smtClean="0"/>
              <a:t>12</a:t>
            </a:r>
            <a:r>
              <a:rPr lang="en-US" sz="2000" dirty="0" smtClean="0"/>
              <a:t> "Honor your </a:t>
            </a:r>
            <a:r>
              <a:rPr lang="en-US" sz="2000" dirty="0" smtClean="0">
                <a:solidFill>
                  <a:srgbClr val="FF0000"/>
                </a:solidFill>
              </a:rPr>
              <a:t>father and your mother, </a:t>
            </a:r>
            <a:r>
              <a:rPr lang="en-US" sz="2000" dirty="0" smtClean="0"/>
              <a:t>so that you may live long in the land the LORD your God is giving you. </a:t>
            </a:r>
          </a:p>
          <a:p>
            <a:r>
              <a:rPr lang="en-US" sz="2000" dirty="0" smtClean="0"/>
              <a:t> </a:t>
            </a:r>
            <a:r>
              <a:rPr lang="en-US" sz="2000" baseline="30000" dirty="0" smtClean="0"/>
              <a:t>13</a:t>
            </a:r>
            <a:r>
              <a:rPr lang="en-US" sz="2000" dirty="0" smtClean="0"/>
              <a:t> "You shall </a:t>
            </a:r>
            <a:r>
              <a:rPr lang="en-US" sz="2000" dirty="0" smtClean="0">
                <a:solidFill>
                  <a:srgbClr val="FF0000"/>
                </a:solidFill>
              </a:rPr>
              <a:t>not murder</a:t>
            </a:r>
            <a:r>
              <a:rPr lang="en-US" sz="2000" dirty="0" smtClean="0"/>
              <a:t>. </a:t>
            </a:r>
          </a:p>
          <a:p>
            <a:r>
              <a:rPr lang="en-US" sz="2000" dirty="0" smtClean="0"/>
              <a:t> </a:t>
            </a:r>
            <a:r>
              <a:rPr lang="en-US" sz="2000" baseline="30000" dirty="0" smtClean="0"/>
              <a:t>14</a:t>
            </a:r>
            <a:r>
              <a:rPr lang="en-US" sz="2000" dirty="0" smtClean="0"/>
              <a:t> "You shall </a:t>
            </a:r>
            <a:r>
              <a:rPr lang="en-US" sz="2000" dirty="0" smtClean="0">
                <a:solidFill>
                  <a:srgbClr val="FF0000"/>
                </a:solidFill>
              </a:rPr>
              <a:t>not commit adultery</a:t>
            </a:r>
            <a:r>
              <a:rPr lang="en-US" sz="2000" dirty="0" smtClean="0"/>
              <a:t>. </a:t>
            </a:r>
          </a:p>
          <a:p>
            <a:r>
              <a:rPr lang="en-US" sz="2000" dirty="0" smtClean="0"/>
              <a:t> </a:t>
            </a:r>
            <a:r>
              <a:rPr lang="en-US" sz="2000" baseline="30000" dirty="0" smtClean="0"/>
              <a:t>15</a:t>
            </a:r>
            <a:r>
              <a:rPr lang="en-US" sz="2000" dirty="0" smtClean="0"/>
              <a:t> "You shall </a:t>
            </a:r>
            <a:r>
              <a:rPr lang="en-US" sz="2000" dirty="0" smtClean="0">
                <a:solidFill>
                  <a:srgbClr val="FF0000"/>
                </a:solidFill>
              </a:rPr>
              <a:t>not steal</a:t>
            </a:r>
            <a:r>
              <a:rPr lang="en-US" sz="2000" dirty="0" smtClean="0"/>
              <a:t>. </a:t>
            </a:r>
          </a:p>
          <a:p>
            <a:r>
              <a:rPr lang="en-US" sz="2000" dirty="0" smtClean="0"/>
              <a:t> </a:t>
            </a:r>
            <a:r>
              <a:rPr lang="en-US" sz="2000" baseline="30000" dirty="0" smtClean="0"/>
              <a:t>16</a:t>
            </a:r>
            <a:r>
              <a:rPr lang="en-US" sz="2000" dirty="0" smtClean="0"/>
              <a:t> "You shall </a:t>
            </a:r>
            <a:r>
              <a:rPr lang="en-US" sz="2000" dirty="0" smtClean="0">
                <a:solidFill>
                  <a:srgbClr val="FF0000"/>
                </a:solidFill>
              </a:rPr>
              <a:t>not give false testimony against your neighbor</a:t>
            </a:r>
            <a:r>
              <a:rPr lang="en-US" sz="2000" dirty="0" smtClean="0"/>
              <a:t>. </a:t>
            </a:r>
          </a:p>
          <a:p>
            <a:r>
              <a:rPr lang="en-US" sz="2000" dirty="0" smtClean="0"/>
              <a:t> </a:t>
            </a:r>
            <a:r>
              <a:rPr lang="en-US" sz="2000" baseline="30000" dirty="0" smtClean="0"/>
              <a:t>17</a:t>
            </a:r>
            <a:r>
              <a:rPr lang="en-US" sz="2000" dirty="0" smtClean="0"/>
              <a:t> "You shall </a:t>
            </a:r>
            <a:r>
              <a:rPr lang="en-US" sz="2000" dirty="0" smtClean="0">
                <a:solidFill>
                  <a:srgbClr val="FF0000"/>
                </a:solidFill>
              </a:rPr>
              <a:t>not covet your neighbor's house</a:t>
            </a:r>
            <a:r>
              <a:rPr lang="en-US" sz="2000" dirty="0" smtClean="0"/>
              <a:t>. </a:t>
            </a:r>
          </a:p>
          <a:p>
            <a:r>
              <a:rPr lang="en-US" sz="2000" dirty="0" smtClean="0"/>
              <a:t>You shall </a:t>
            </a:r>
            <a:r>
              <a:rPr lang="en-US" sz="2000" dirty="0" smtClean="0">
                <a:solidFill>
                  <a:srgbClr val="FF0000"/>
                </a:solidFill>
              </a:rPr>
              <a:t>not covet your neighbor's wife</a:t>
            </a:r>
            <a:r>
              <a:rPr lang="en-US" sz="2000" dirty="0" smtClean="0"/>
              <a:t>, or his manservant or maidservant, his ox or donkey, or anything that belongs to your neighbor." </a:t>
            </a:r>
          </a:p>
          <a:p>
            <a:endParaRPr lang="en-US" sz="2000" dirty="0"/>
          </a:p>
          <a:p>
            <a:r>
              <a:rPr lang="en-US" sz="2000" dirty="0" smtClean="0"/>
              <a:t>ACTIVITY</a:t>
            </a:r>
          </a:p>
          <a:p>
            <a:r>
              <a:rPr lang="en-US" sz="2000" dirty="0" smtClean="0"/>
              <a:t>What ethical advice is given… what areas of life might be informed by this set of rules</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956</TotalTime>
  <Words>1447</Words>
  <Application>Microsoft Office PowerPoint</Application>
  <PresentationFormat>On-screen Show (4:3)</PresentationFormat>
  <Paragraphs>274</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PowerPoint Presentation</vt:lpstr>
      <vt:lpstr>PowerPoint Presentation</vt:lpstr>
      <vt:lpstr>Some comparative distinctions between ethics and morals</vt:lpstr>
      <vt:lpstr>PowerPoint Presentation</vt:lpstr>
      <vt:lpstr>PowerPoint Presentation</vt:lpstr>
      <vt:lpstr>PowerPoint Presentation</vt:lpstr>
      <vt:lpstr>Core Ethical Teachings Syllabus Demands</vt:lpstr>
      <vt:lpstr>PowerPoint Presentation</vt:lpstr>
      <vt:lpstr>PowerPoint Presentation</vt:lpstr>
      <vt:lpstr>PowerPoint Presentation</vt:lpstr>
      <vt:lpstr>PowerPoint Presentation</vt:lpstr>
      <vt:lpstr>Other ethical themes in Torah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Ursula's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Elizabeth.Alderton</dc:creator>
  <cp:lastModifiedBy>Elizabeth Alderton</cp:lastModifiedBy>
  <cp:revision>59</cp:revision>
  <dcterms:created xsi:type="dcterms:W3CDTF">2009-04-20T11:04:05Z</dcterms:created>
  <dcterms:modified xsi:type="dcterms:W3CDTF">2015-04-30T03:05:59Z</dcterms:modified>
</cp:coreProperties>
</file>